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0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9" autoAdjust="0"/>
    <p:restoredTop sz="94639" autoAdjust="0"/>
  </p:normalViewPr>
  <p:slideViewPr>
    <p:cSldViewPr snapToGrid="0" snapToObjects="1" showGuides="1">
      <p:cViewPr varScale="1">
        <p:scale>
          <a:sx n="69" d="100"/>
          <a:sy n="69" d="100"/>
        </p:scale>
        <p:origin x="1506" y="120"/>
      </p:cViewPr>
      <p:guideLst>
        <p:guide orient="horz" pos="2160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8C146-3EAA-BD47-A61D-D384F77A8504}" type="datetimeFigureOut">
              <a:rPr lang="nl-NL" smtClean="0"/>
              <a:pPr/>
              <a:t>29-9-2016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ED045-BFC6-3E4B-8BC5-EA6A0C0E6A7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86314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95F74-17B7-654E-8DD4-16538CB9372F}" type="datetimeFigureOut">
              <a:rPr lang="nl-NL" smtClean="0"/>
              <a:pPr/>
              <a:t>29-9-2016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3430C-19AE-B347-BA6F-1841981AEDF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0097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594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323854"/>
            <a:ext cx="7772400" cy="1470025"/>
          </a:xfrm>
        </p:spPr>
        <p:txBody>
          <a:bodyPr anchor="t"/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009899"/>
            <a:ext cx="6400800" cy="2455907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titelstijl van het model te bewerken</a:t>
            </a:r>
            <a:endParaRPr lang="nl-NL" dirty="0"/>
          </a:p>
        </p:txBody>
      </p:sp>
      <p:sp>
        <p:nvSpPr>
          <p:cNvPr id="8" name="Ovaal 7"/>
          <p:cNvSpPr/>
          <p:nvPr userDrawn="1"/>
        </p:nvSpPr>
        <p:spPr>
          <a:xfrm>
            <a:off x="143723" y="-160319"/>
            <a:ext cx="361065" cy="36106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9" name="Ovaal 8"/>
          <p:cNvSpPr/>
          <p:nvPr userDrawn="1"/>
        </p:nvSpPr>
        <p:spPr>
          <a:xfrm>
            <a:off x="3033658" y="-160319"/>
            <a:ext cx="361065" cy="36106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10" name="Ovaal 9"/>
          <p:cNvSpPr/>
          <p:nvPr userDrawn="1"/>
        </p:nvSpPr>
        <p:spPr>
          <a:xfrm>
            <a:off x="5679374" y="-160319"/>
            <a:ext cx="361065" cy="36106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11" name="Ovaal 10"/>
          <p:cNvSpPr/>
          <p:nvPr userDrawn="1"/>
        </p:nvSpPr>
        <p:spPr>
          <a:xfrm>
            <a:off x="8577386" y="-160319"/>
            <a:ext cx="361065" cy="36106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2183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4" name="Tijdelijke aanduiding voor tekst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756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10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80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873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20171"/>
            <a:ext cx="8229600" cy="953029"/>
          </a:xfrm>
        </p:spPr>
        <p:txBody>
          <a:bodyPr anchor="b"/>
          <a:lstStyle>
            <a:lvl1pPr>
              <a:defRPr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46780"/>
            <a:ext cx="4040188" cy="639762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540000"/>
            <a:ext cx="4040188" cy="326813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746780"/>
            <a:ext cx="4041775" cy="639762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39999"/>
            <a:ext cx="4041775" cy="326813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09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Verdana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73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198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58800"/>
            <a:ext cx="3008313" cy="8763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558800"/>
            <a:ext cx="5111750" cy="52578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81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38679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615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82615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826156" y="5367338"/>
            <a:ext cx="5486400" cy="5169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8338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43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645024"/>
            <a:ext cx="7772400" cy="721783"/>
          </a:xfrm>
        </p:spPr>
        <p:txBody>
          <a:bodyPr anchor="t"/>
          <a:lstStyle>
            <a:lvl1pPr>
              <a:defRPr b="0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pic>
        <p:nvPicPr>
          <p:cNvPr id="4" name="Afbeelding 3" descr="LCR-logo-25-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61" y="1134554"/>
            <a:ext cx="4994404" cy="2621874"/>
          </a:xfrm>
          <a:prstGeom prst="rect">
            <a:avLst/>
          </a:prstGeom>
        </p:spPr>
      </p:pic>
      <p:sp>
        <p:nvSpPr>
          <p:cNvPr id="6" name="Ovaal 5"/>
          <p:cNvSpPr/>
          <p:nvPr userDrawn="1"/>
        </p:nvSpPr>
        <p:spPr>
          <a:xfrm>
            <a:off x="143723" y="-160319"/>
            <a:ext cx="361065" cy="36106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7" name="Ovaal 6"/>
          <p:cNvSpPr/>
          <p:nvPr userDrawn="1"/>
        </p:nvSpPr>
        <p:spPr>
          <a:xfrm>
            <a:off x="3033658" y="-160319"/>
            <a:ext cx="361065" cy="36106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8" name="Ovaal 7"/>
          <p:cNvSpPr/>
          <p:nvPr userDrawn="1"/>
        </p:nvSpPr>
        <p:spPr>
          <a:xfrm>
            <a:off x="5679374" y="-160319"/>
            <a:ext cx="361065" cy="36106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9" name="Ovaal 8"/>
          <p:cNvSpPr/>
          <p:nvPr userDrawn="1"/>
        </p:nvSpPr>
        <p:spPr>
          <a:xfrm>
            <a:off x="8577386" y="-160319"/>
            <a:ext cx="361065" cy="36106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3" name="Tekstvak 2"/>
          <p:cNvSpPr txBox="1"/>
          <p:nvPr userDrawn="1"/>
        </p:nvSpPr>
        <p:spPr>
          <a:xfrm>
            <a:off x="1992907" y="6323861"/>
            <a:ext cx="52406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latin typeface="Verdana"/>
                <a:cs typeface="Verdana"/>
              </a:rPr>
              <a:t>Volg onze @</a:t>
            </a:r>
            <a:r>
              <a:rPr lang="nl-NL" sz="1200" dirty="0" err="1" smtClean="0">
                <a:latin typeface="Verdana"/>
                <a:cs typeface="Verdana"/>
              </a:rPr>
              <a:t>ttenderingsberichten</a:t>
            </a:r>
            <a:r>
              <a:rPr lang="nl-NL" sz="1200" dirty="0" smtClean="0">
                <a:latin typeface="Verdana"/>
                <a:cs typeface="Verdana"/>
              </a:rPr>
              <a:t>/</a:t>
            </a:r>
            <a:r>
              <a:rPr lang="nl-NL" sz="1200" dirty="0" err="1" smtClean="0">
                <a:latin typeface="Verdana"/>
                <a:cs typeface="Verdana"/>
              </a:rPr>
              <a:t>www.landelijkeclientenraad.nl</a:t>
            </a:r>
            <a:endParaRPr lang="nl-NL" sz="12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7713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Ovaal 6"/>
          <p:cNvSpPr/>
          <p:nvPr userDrawn="1"/>
        </p:nvSpPr>
        <p:spPr>
          <a:xfrm>
            <a:off x="143723" y="-160319"/>
            <a:ext cx="361065" cy="36106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8" name="Ovaal 7"/>
          <p:cNvSpPr/>
          <p:nvPr userDrawn="1"/>
        </p:nvSpPr>
        <p:spPr>
          <a:xfrm>
            <a:off x="3033658" y="-160319"/>
            <a:ext cx="361065" cy="36106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9" name="Ovaal 8"/>
          <p:cNvSpPr/>
          <p:nvPr userDrawn="1"/>
        </p:nvSpPr>
        <p:spPr>
          <a:xfrm>
            <a:off x="5679374" y="-160319"/>
            <a:ext cx="361065" cy="36106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10" name="Ovaal 9"/>
          <p:cNvSpPr/>
          <p:nvPr userDrawn="1"/>
        </p:nvSpPr>
        <p:spPr>
          <a:xfrm>
            <a:off x="8577386" y="-160319"/>
            <a:ext cx="361065" cy="36106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cxnSp>
        <p:nvCxnSpPr>
          <p:cNvPr id="11" name="Rechte verbindingslijn 10"/>
          <p:cNvCxnSpPr/>
          <p:nvPr userDrawn="1"/>
        </p:nvCxnSpPr>
        <p:spPr>
          <a:xfrm>
            <a:off x="0" y="59523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 userDrawn="1"/>
        </p:nvSpPr>
        <p:spPr>
          <a:xfrm>
            <a:off x="7752288" y="6437562"/>
            <a:ext cx="934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17629A6-912C-BE40-9E7A-40E4E0726DAC}" type="slidenum">
              <a:rPr lang="nl-NL" sz="900" smtClean="0">
                <a:latin typeface="Verdana"/>
              </a:rPr>
              <a:pPr algn="r"/>
              <a:t>‹nr.›</a:t>
            </a:fld>
            <a:endParaRPr lang="nl-NL" sz="900" dirty="0">
              <a:latin typeface="Verdana"/>
            </a:endParaRPr>
          </a:p>
        </p:txBody>
      </p:sp>
      <p:sp>
        <p:nvSpPr>
          <p:cNvPr id="13" name="Tekstvak 12"/>
          <p:cNvSpPr txBox="1"/>
          <p:nvPr userDrawn="1"/>
        </p:nvSpPr>
        <p:spPr>
          <a:xfrm>
            <a:off x="7429500" y="6182084"/>
            <a:ext cx="12573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B5F6BD5-8BE4-4974-9E04-ADD531B4548D}" type="datetime1">
              <a:rPr lang="nl-NL" sz="900" smtClean="0">
                <a:latin typeface="Verdana"/>
                <a:cs typeface="Verdana"/>
              </a:rPr>
              <a:pPr algn="r"/>
              <a:t>29-9-2016</a:t>
            </a:fld>
            <a:endParaRPr lang="nl-NL" sz="900" dirty="0">
              <a:latin typeface="Verdana"/>
              <a:cs typeface="Verdana"/>
            </a:endParaRPr>
          </a:p>
        </p:txBody>
      </p:sp>
      <p:pic>
        <p:nvPicPr>
          <p:cNvPr id="14" name="Afbeelding 13" descr="LCR-logo-25-RGB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88" y="6056463"/>
            <a:ext cx="1266781" cy="66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6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Verdan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Verdan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Verdan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Verdan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Verdan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Ovaal 6"/>
          <p:cNvSpPr/>
          <p:nvPr userDrawn="1"/>
        </p:nvSpPr>
        <p:spPr>
          <a:xfrm>
            <a:off x="143723" y="-160319"/>
            <a:ext cx="361065" cy="36106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8" name="Ovaal 7"/>
          <p:cNvSpPr/>
          <p:nvPr userDrawn="1"/>
        </p:nvSpPr>
        <p:spPr>
          <a:xfrm>
            <a:off x="3033658" y="-160319"/>
            <a:ext cx="361065" cy="36106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9" name="Ovaal 8"/>
          <p:cNvSpPr/>
          <p:nvPr userDrawn="1"/>
        </p:nvSpPr>
        <p:spPr>
          <a:xfrm>
            <a:off x="5679374" y="-160319"/>
            <a:ext cx="361065" cy="36106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10" name="Ovaal 9"/>
          <p:cNvSpPr/>
          <p:nvPr userDrawn="1"/>
        </p:nvSpPr>
        <p:spPr>
          <a:xfrm>
            <a:off x="8577386" y="-160319"/>
            <a:ext cx="361065" cy="36106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cxnSp>
        <p:nvCxnSpPr>
          <p:cNvPr id="11" name="Rechte verbindingslijn 10"/>
          <p:cNvCxnSpPr/>
          <p:nvPr userDrawn="1"/>
        </p:nvCxnSpPr>
        <p:spPr>
          <a:xfrm>
            <a:off x="0" y="59523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 userDrawn="1"/>
        </p:nvSpPr>
        <p:spPr>
          <a:xfrm>
            <a:off x="7752288" y="6437562"/>
            <a:ext cx="934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17629A6-912C-BE40-9E7A-40E4E0726DAC}" type="slidenum">
              <a:rPr lang="nl-NL" sz="900" smtClean="0">
                <a:latin typeface="Verdana"/>
              </a:rPr>
              <a:pPr algn="r"/>
              <a:t>‹nr.›</a:t>
            </a:fld>
            <a:endParaRPr lang="nl-NL" sz="900" dirty="0">
              <a:latin typeface="Verdana"/>
            </a:endParaRPr>
          </a:p>
        </p:txBody>
      </p:sp>
      <p:sp>
        <p:nvSpPr>
          <p:cNvPr id="13" name="Tekstvak 12"/>
          <p:cNvSpPr txBox="1"/>
          <p:nvPr userDrawn="1"/>
        </p:nvSpPr>
        <p:spPr>
          <a:xfrm>
            <a:off x="7394331" y="6182084"/>
            <a:ext cx="12924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801DB50-169E-42B7-9ED1-700F7284B65B}" type="datetime4">
              <a:rPr lang="nl-NL" sz="900" smtClean="0">
                <a:latin typeface="Verdana"/>
                <a:cs typeface="Verdana"/>
              </a:rPr>
              <a:pPr algn="r"/>
              <a:t>29 september 2016</a:t>
            </a:fld>
            <a:endParaRPr lang="nl-NL" sz="9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2394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Verdan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Verdan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Verdan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Verdan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Verdan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7" name="Ovaal 6"/>
          <p:cNvSpPr/>
          <p:nvPr userDrawn="1"/>
        </p:nvSpPr>
        <p:spPr>
          <a:xfrm>
            <a:off x="143723" y="-160319"/>
            <a:ext cx="361065" cy="36106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8" name="Ovaal 7"/>
          <p:cNvSpPr/>
          <p:nvPr userDrawn="1"/>
        </p:nvSpPr>
        <p:spPr>
          <a:xfrm>
            <a:off x="3033658" y="-160319"/>
            <a:ext cx="361065" cy="36106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9" name="Ovaal 8"/>
          <p:cNvSpPr/>
          <p:nvPr userDrawn="1"/>
        </p:nvSpPr>
        <p:spPr>
          <a:xfrm>
            <a:off x="5679374" y="-160319"/>
            <a:ext cx="361065" cy="36106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sp>
        <p:nvSpPr>
          <p:cNvPr id="10" name="Ovaal 9"/>
          <p:cNvSpPr/>
          <p:nvPr userDrawn="1"/>
        </p:nvSpPr>
        <p:spPr>
          <a:xfrm>
            <a:off x="8577386" y="-160319"/>
            <a:ext cx="361065" cy="36106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atin typeface="Verdana"/>
            </a:endParaRPr>
          </a:p>
        </p:txBody>
      </p:sp>
      <p:cxnSp>
        <p:nvCxnSpPr>
          <p:cNvPr id="11" name="Rechte verbindingslijn 10"/>
          <p:cNvCxnSpPr/>
          <p:nvPr userDrawn="1"/>
        </p:nvCxnSpPr>
        <p:spPr>
          <a:xfrm>
            <a:off x="0" y="59523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 userDrawn="1"/>
        </p:nvSpPr>
        <p:spPr>
          <a:xfrm>
            <a:off x="7752288" y="6437562"/>
            <a:ext cx="934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17629A6-912C-BE40-9E7A-40E4E0726DAC}" type="slidenum">
              <a:rPr lang="nl-NL" sz="900" smtClean="0">
                <a:latin typeface="Verdana"/>
              </a:rPr>
              <a:pPr algn="r"/>
              <a:t>‹nr.›</a:t>
            </a:fld>
            <a:endParaRPr lang="nl-NL" sz="900" dirty="0">
              <a:latin typeface="Verdana"/>
            </a:endParaRPr>
          </a:p>
        </p:txBody>
      </p:sp>
      <p:sp>
        <p:nvSpPr>
          <p:cNvPr id="13" name="Tekstvak 12"/>
          <p:cNvSpPr txBox="1"/>
          <p:nvPr userDrawn="1"/>
        </p:nvSpPr>
        <p:spPr>
          <a:xfrm>
            <a:off x="7543800" y="6182084"/>
            <a:ext cx="11430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8452F6E-4A87-43B7-8C56-FA8A4D48CA79}" type="datetime4">
              <a:rPr lang="nl-NL" sz="900" smtClean="0">
                <a:latin typeface="Verdana"/>
                <a:cs typeface="Verdana"/>
              </a:rPr>
              <a:pPr algn="r"/>
              <a:t>29 september 2016</a:t>
            </a:fld>
            <a:endParaRPr lang="nl-NL" sz="900" dirty="0">
              <a:latin typeface="Verdana"/>
              <a:cs typeface="Verdana"/>
            </a:endParaRPr>
          </a:p>
        </p:txBody>
      </p:sp>
      <p:pic>
        <p:nvPicPr>
          <p:cNvPr id="14" name="Afbeelding 13" descr="LCR-logo-25-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88" y="6056463"/>
            <a:ext cx="1266781" cy="66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90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Verdana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Verdana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Verdana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Verdana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Verdan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2400" dirty="0" smtClean="0"/>
              <a:t>Branko Hagen, congres ‘</a:t>
            </a:r>
            <a:r>
              <a:rPr lang="nl-NL" sz="2400" dirty="0" err="1" smtClean="0"/>
              <a:t>Inclusiviteit</a:t>
            </a:r>
            <a:r>
              <a:rPr lang="nl-NL" sz="2400" dirty="0" smtClean="0"/>
              <a:t> werkt!’, 30-9-2016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44082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Inclusiever maken arbeidsorganisaties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U</a:t>
            </a:r>
            <a:r>
              <a:rPr lang="nl-NL" dirty="0" smtClean="0"/>
              <a:t>itdagingen en kennisvragen</a:t>
            </a:r>
            <a:endParaRPr lang="nl-NL" dirty="0"/>
          </a:p>
          <a:p>
            <a:pPr lvl="1"/>
            <a:r>
              <a:rPr lang="nl-NL" dirty="0" smtClean="0"/>
              <a:t>hoe </a:t>
            </a:r>
            <a:r>
              <a:rPr lang="nl-NL" dirty="0" smtClean="0"/>
              <a:t>overleg </a:t>
            </a:r>
            <a:r>
              <a:rPr lang="nl-NL" dirty="0"/>
              <a:t>tussen werknemer en werkgever, </a:t>
            </a:r>
            <a:r>
              <a:rPr lang="nl-NL" dirty="0" smtClean="0"/>
              <a:t>veilig, zonder </a:t>
            </a:r>
            <a:r>
              <a:rPr lang="nl-NL" dirty="0"/>
              <a:t>handelingsverlegenheid</a:t>
            </a:r>
            <a:r>
              <a:rPr lang="nl-NL" dirty="0" smtClean="0"/>
              <a:t>? </a:t>
            </a:r>
            <a:endParaRPr lang="nl-NL" dirty="0"/>
          </a:p>
          <a:p>
            <a:pPr marL="914400" lvl="2" indent="0">
              <a:buNone/>
            </a:pPr>
            <a:r>
              <a:rPr lang="nl-NL" dirty="0" smtClean="0"/>
              <a:t>Voorbeeld: pakjekansnu.nl</a:t>
            </a:r>
            <a:endParaRPr lang="nl-NL" dirty="0"/>
          </a:p>
          <a:p>
            <a:pPr lvl="1"/>
            <a:r>
              <a:rPr lang="nl-NL" dirty="0"/>
              <a:t>hoe </a:t>
            </a:r>
            <a:r>
              <a:rPr lang="nl-NL" dirty="0" smtClean="0"/>
              <a:t>ervaringen </a:t>
            </a:r>
            <a:r>
              <a:rPr lang="nl-NL" dirty="0"/>
              <a:t>van mensen goed in beeld bij nieuwe </a:t>
            </a:r>
            <a:r>
              <a:rPr lang="nl-NL" dirty="0" smtClean="0"/>
              <a:t>ontwikkelingen</a:t>
            </a:r>
            <a:r>
              <a:rPr lang="nl-NL" dirty="0"/>
              <a:t>?</a:t>
            </a:r>
          </a:p>
          <a:p>
            <a:pPr lvl="1"/>
            <a:r>
              <a:rPr lang="nl-NL" dirty="0"/>
              <a:t>hoe </a:t>
            </a:r>
            <a:r>
              <a:rPr lang="nl-NL" dirty="0" smtClean="0"/>
              <a:t>ervaringsdeskundigheid </a:t>
            </a:r>
            <a:r>
              <a:rPr lang="nl-NL" dirty="0"/>
              <a:t>aan </a:t>
            </a:r>
            <a:r>
              <a:rPr lang="nl-NL" dirty="0" smtClean="0"/>
              <a:t>tafel, meedenken nieuwe </a:t>
            </a:r>
            <a:r>
              <a:rPr lang="nl-NL" dirty="0"/>
              <a:t>ontwikkelingen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Missie slaagt als </a:t>
            </a:r>
            <a:r>
              <a:rPr lang="nl-NL" smtClean="0"/>
              <a:t>ervaring </a:t>
            </a:r>
            <a:r>
              <a:rPr lang="nl-NL" smtClean="0"/>
              <a:t>en </a:t>
            </a:r>
            <a:r>
              <a:rPr lang="nl-NL"/>
              <a:t>ervaringsdeskundigheid </a:t>
            </a:r>
            <a:r>
              <a:rPr lang="nl-NL" smtClean="0"/>
              <a:t>meetellen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201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Wat is perspectief </a:t>
            </a:r>
            <a:r>
              <a:rPr lang="nl-NL" dirty="0"/>
              <a:t>mensen met beperking bij </a:t>
            </a:r>
            <a:r>
              <a:rPr lang="nl-NL" dirty="0" smtClean="0"/>
              <a:t>ontwikkeling naar inclusieve arbeidsorganisaties?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519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Opzet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Perspectief 1: </a:t>
            </a:r>
            <a:r>
              <a:rPr lang="nl-NL" dirty="0" smtClean="0"/>
              <a:t>ervaringen </a:t>
            </a:r>
            <a:r>
              <a:rPr lang="nl-NL" dirty="0" smtClean="0"/>
              <a:t>van mensen met een beperking </a:t>
            </a:r>
            <a:r>
              <a:rPr lang="nl-NL" dirty="0" smtClean="0"/>
              <a:t>zelf</a:t>
            </a:r>
          </a:p>
          <a:p>
            <a:endParaRPr lang="nl-NL" dirty="0" smtClean="0"/>
          </a:p>
          <a:p>
            <a:r>
              <a:rPr lang="nl-NL" dirty="0" smtClean="0"/>
              <a:t>Perspectief 2: belang VN-verdrag inzake mensen met een </a:t>
            </a:r>
            <a:r>
              <a:rPr lang="nl-NL" dirty="0" smtClean="0"/>
              <a:t>handicap</a:t>
            </a:r>
          </a:p>
          <a:p>
            <a:endParaRPr lang="nl-NL" dirty="0" smtClean="0"/>
          </a:p>
          <a:p>
            <a:r>
              <a:rPr lang="nl-NL" dirty="0" smtClean="0"/>
              <a:t>Perspectief 3: arbeidsorganisaties worden alleen inclusief als werknemers met beperking betrokken worden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4682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LCR hoort goede en slechte ervaringen met werkgevers</a:t>
            </a:r>
          </a:p>
          <a:p>
            <a:r>
              <a:rPr lang="nl-NL" dirty="0" smtClean="0"/>
              <a:t>Aandachtspunten</a:t>
            </a:r>
          </a:p>
          <a:p>
            <a:pPr lvl="1"/>
            <a:r>
              <a:rPr lang="nl-NL" dirty="0" smtClean="0"/>
              <a:t>Werknemers bij zich zelf inclusief noemende werkgevers ervaren dat wel eens anders</a:t>
            </a:r>
          </a:p>
          <a:p>
            <a:pPr lvl="1"/>
            <a:r>
              <a:rPr lang="nl-NL" dirty="0"/>
              <a:t>B</a:t>
            </a:r>
            <a:r>
              <a:rPr lang="nl-NL" dirty="0" smtClean="0"/>
              <a:t>eperking op de werkvloer </a:t>
            </a:r>
            <a:r>
              <a:rPr lang="nl-NL" dirty="0" smtClean="0"/>
              <a:t>dilemma</a:t>
            </a:r>
            <a:r>
              <a:rPr lang="nl-NL" dirty="0" smtClean="0"/>
              <a:t>: </a:t>
            </a:r>
          </a:p>
          <a:p>
            <a:pPr lvl="2"/>
            <a:r>
              <a:rPr lang="nl-NL" dirty="0"/>
              <a:t>w</a:t>
            </a:r>
            <a:r>
              <a:rPr lang="nl-NL" dirty="0" smtClean="0"/>
              <a:t>at vertel ik wel/niet over mijn beperking</a:t>
            </a:r>
          </a:p>
          <a:p>
            <a:pPr lvl="2"/>
            <a:r>
              <a:rPr lang="nl-NL" dirty="0"/>
              <a:t>v</a:t>
            </a:r>
            <a:r>
              <a:rPr lang="nl-NL" dirty="0" smtClean="0"/>
              <a:t>ragen om hulp versus behoud baan</a:t>
            </a:r>
          </a:p>
          <a:p>
            <a:pPr lvl="1"/>
            <a:r>
              <a:rPr lang="nl-NL" dirty="0" smtClean="0"/>
              <a:t>Het is moeilijk om ‘het goede gesprek’ te voeren (wederzijdse handelingsverlegenheid)</a:t>
            </a:r>
          </a:p>
        </p:txBody>
      </p:sp>
    </p:spTree>
    <p:extLst>
      <p:ext uri="{BB962C8B-B14F-4D97-AF65-F5344CB8AC3E}">
        <p14:creationId xmlns:p14="http://schemas.microsoft.com/office/powerpoint/2010/main" val="305439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l-NL" dirty="0"/>
              <a:t>Behoefte aan ondersteuning van iemand </a:t>
            </a:r>
            <a:r>
              <a:rPr lang="nl-NL" dirty="0" smtClean="0"/>
              <a:t>buiten bedrijf </a:t>
            </a:r>
            <a:endParaRPr lang="nl-NL" dirty="0"/>
          </a:p>
          <a:p>
            <a:pPr lvl="2"/>
            <a:r>
              <a:rPr lang="nl-NL" dirty="0"/>
              <a:t>weet wat het is om te gaan met beperking</a:t>
            </a:r>
          </a:p>
          <a:p>
            <a:pPr lvl="2"/>
            <a:r>
              <a:rPr lang="nl-NL" dirty="0"/>
              <a:t>vanuit </a:t>
            </a:r>
            <a:r>
              <a:rPr lang="nl-NL" dirty="0" smtClean="0"/>
              <a:t>jouw </a:t>
            </a:r>
            <a:r>
              <a:rPr lang="nl-NL" dirty="0"/>
              <a:t>belang meedenkt </a:t>
            </a:r>
            <a:endParaRPr lang="nl-NL" dirty="0" smtClean="0"/>
          </a:p>
          <a:p>
            <a:pPr lvl="1"/>
            <a:r>
              <a:rPr lang="nl-NL" dirty="0" smtClean="0"/>
              <a:t>Iemand nodig om werkgever/collega’s te ondersteunen</a:t>
            </a:r>
            <a:endParaRPr lang="nl-NL" dirty="0"/>
          </a:p>
          <a:p>
            <a:pPr lvl="1"/>
            <a:r>
              <a:rPr lang="nl-NL" dirty="0" smtClean="0"/>
              <a:t>De ondersteuning vanuit UWV en gemeenten naar en </a:t>
            </a:r>
            <a:r>
              <a:rPr lang="nl-NL" dirty="0" smtClean="0"/>
              <a:t>bij werk, </a:t>
            </a:r>
            <a:r>
              <a:rPr lang="nl-NL" dirty="0" smtClean="0"/>
              <a:t>schiet vaak tekort</a:t>
            </a:r>
          </a:p>
          <a:p>
            <a:pPr marL="1371600" lvl="3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52150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Perspectief VN- verdrag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Steun in </a:t>
            </a:r>
            <a:r>
              <a:rPr lang="nl-NL" dirty="0" smtClean="0"/>
              <a:t>rug, doel: inclusieve </a:t>
            </a:r>
            <a:r>
              <a:rPr lang="nl-NL" dirty="0" smtClean="0"/>
              <a:t>samenleving, dus ook arbeidsorganisaties</a:t>
            </a:r>
          </a:p>
          <a:p>
            <a:endParaRPr lang="nl-NL" dirty="0" smtClean="0"/>
          </a:p>
          <a:p>
            <a:r>
              <a:rPr lang="nl-NL" dirty="0" smtClean="0"/>
              <a:t>Kernpunten vertaald naar werk (een selectie)?</a:t>
            </a:r>
          </a:p>
          <a:p>
            <a:pPr lvl="1"/>
            <a:r>
              <a:rPr lang="nl-NL" dirty="0" smtClean="0"/>
              <a:t>Gelijke mogelijkheid deelname reguliere arbeid</a:t>
            </a:r>
          </a:p>
          <a:p>
            <a:pPr lvl="2"/>
            <a:r>
              <a:rPr lang="nl-NL" dirty="0" smtClean="0"/>
              <a:t>norm </a:t>
            </a:r>
            <a:r>
              <a:rPr lang="nl-NL" dirty="0" smtClean="0"/>
              <a:t>(toegankelijkheid, non-discriminatie bij werving, als werknemer)</a:t>
            </a:r>
          </a:p>
          <a:p>
            <a:pPr lvl="2"/>
            <a:r>
              <a:rPr lang="nl-NL" dirty="0" smtClean="0"/>
              <a:t>doelstelling </a:t>
            </a:r>
            <a:r>
              <a:rPr lang="nl-NL" dirty="0" smtClean="0"/>
              <a:t>(evenredige arbeidsparticipatie)</a:t>
            </a:r>
          </a:p>
          <a:p>
            <a:pPr marL="914400" lvl="2" indent="0">
              <a:buNone/>
            </a:pPr>
            <a:endParaRPr lang="nl-NL" dirty="0" smtClean="0"/>
          </a:p>
          <a:p>
            <a:pPr lvl="1"/>
            <a:r>
              <a:rPr lang="nl-NL" dirty="0" smtClean="0"/>
              <a:t> Persoonlijke autonomie (respect)</a:t>
            </a:r>
          </a:p>
          <a:p>
            <a:pPr lvl="2"/>
            <a:r>
              <a:rPr lang="nl-NL" dirty="0"/>
              <a:t>z</a:t>
            </a:r>
            <a:r>
              <a:rPr lang="nl-NL" dirty="0" smtClean="0"/>
              <a:t>elf invulling kunnen geven aan arbeidsloopbaan</a:t>
            </a:r>
          </a:p>
          <a:p>
            <a:pPr lvl="2"/>
            <a:r>
              <a:rPr lang="nl-NL" dirty="0"/>
              <a:t>g</a:t>
            </a:r>
            <a:r>
              <a:rPr lang="nl-NL" dirty="0" smtClean="0"/>
              <a:t>een afhankelijkheid van anderen (zelfstandig vervoer naar werk)</a:t>
            </a:r>
          </a:p>
          <a:p>
            <a:pPr lvl="2"/>
            <a:r>
              <a:rPr lang="nl-NL" dirty="0"/>
              <a:t>k</a:t>
            </a:r>
            <a:r>
              <a:rPr lang="nl-NL" dirty="0" smtClean="0"/>
              <a:t>euzemogelijkheid </a:t>
            </a:r>
            <a:r>
              <a:rPr lang="nl-NL" dirty="0" smtClean="0"/>
              <a:t>(</a:t>
            </a:r>
            <a:r>
              <a:rPr lang="nl-NL" dirty="0" smtClean="0"/>
              <a:t>je begeleider</a:t>
            </a:r>
            <a:r>
              <a:rPr lang="nl-NL" dirty="0" smtClean="0"/>
              <a:t>)</a:t>
            </a:r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48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Perspectief VN verdrag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Overheid verantwoordelijk voor</a:t>
            </a:r>
          </a:p>
          <a:p>
            <a:pPr lvl="2"/>
            <a:r>
              <a:rPr lang="nl-NL" dirty="0"/>
              <a:t>Wetgeving in lijn met verdrag</a:t>
            </a:r>
          </a:p>
          <a:p>
            <a:pPr lvl="2"/>
            <a:r>
              <a:rPr lang="nl-NL" dirty="0"/>
              <a:t>Plan van Aanpak: </a:t>
            </a:r>
          </a:p>
          <a:p>
            <a:pPr lvl="3"/>
            <a:r>
              <a:rPr lang="nl-NL" dirty="0" smtClean="0"/>
              <a:t>vergroting </a:t>
            </a:r>
            <a:r>
              <a:rPr lang="nl-NL" dirty="0"/>
              <a:t>arbeidsdeelname</a:t>
            </a:r>
          </a:p>
          <a:p>
            <a:pPr lvl="3"/>
            <a:r>
              <a:rPr lang="nl-NL" dirty="0" smtClean="0"/>
              <a:t>bevorderen </a:t>
            </a:r>
            <a:r>
              <a:rPr lang="nl-NL" dirty="0"/>
              <a:t>inclusiever </a:t>
            </a:r>
            <a:r>
              <a:rPr lang="nl-NL" dirty="0" smtClean="0"/>
              <a:t>maken arbeidsmarkt</a:t>
            </a:r>
            <a:endParaRPr lang="nl-NL" dirty="0" smtClean="0"/>
          </a:p>
          <a:p>
            <a:pPr lvl="2"/>
            <a:r>
              <a:rPr lang="nl-NL" dirty="0" smtClean="0"/>
              <a:t>Werken aan cultuuromslag </a:t>
            </a:r>
            <a:r>
              <a:rPr lang="nl-NL" dirty="0" smtClean="0"/>
              <a:t>(campagnes</a:t>
            </a:r>
            <a:r>
              <a:rPr lang="nl-NL" dirty="0" smtClean="0"/>
              <a:t>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02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Perspectief VN verdrag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Inclusiever maken arbeidsmarkt</a:t>
            </a:r>
          </a:p>
          <a:p>
            <a:pPr lvl="1"/>
            <a:r>
              <a:rPr lang="nl-NL" dirty="0"/>
              <a:t>A</a:t>
            </a:r>
            <a:r>
              <a:rPr lang="nl-NL" dirty="0" smtClean="0"/>
              <a:t>parte voorzieningen (WSW) -&gt; bij reguliere werkgever (algemene toegankelijkheid)</a:t>
            </a:r>
          </a:p>
          <a:p>
            <a:pPr lvl="1"/>
            <a:r>
              <a:rPr lang="nl-NL" dirty="0" smtClean="0"/>
              <a:t>Stimuleren verhoging arbeidsdeelname</a:t>
            </a:r>
            <a:endParaRPr lang="nl-NL" dirty="0" smtClean="0"/>
          </a:p>
          <a:p>
            <a:pPr lvl="1"/>
            <a:r>
              <a:rPr lang="nl-NL" dirty="0" smtClean="0"/>
              <a:t>Belang w</a:t>
            </a:r>
            <a:r>
              <a:rPr lang="nl-NL" dirty="0" smtClean="0"/>
              <a:t>erkvoorzieningen </a:t>
            </a:r>
            <a:endParaRPr lang="nl-NL" dirty="0" smtClean="0"/>
          </a:p>
          <a:p>
            <a:pPr lvl="1"/>
            <a:r>
              <a:rPr lang="nl-NL" dirty="0" smtClean="0"/>
              <a:t>Uitvoeren of bevorderen van </a:t>
            </a:r>
            <a:r>
              <a:rPr lang="nl-NL" dirty="0" smtClean="0"/>
              <a:t>onderzoek</a:t>
            </a:r>
            <a:endParaRPr lang="nl-NL" dirty="0" smtClean="0"/>
          </a:p>
          <a:p>
            <a:pPr lvl="2"/>
            <a:r>
              <a:rPr lang="nl-NL" dirty="0" smtClean="0"/>
              <a:t>arbeidsmarkt </a:t>
            </a:r>
            <a:r>
              <a:rPr lang="nl-NL" dirty="0" smtClean="0"/>
              <a:t>toegankelijker </a:t>
            </a:r>
            <a:r>
              <a:rPr lang="nl-NL" dirty="0" smtClean="0"/>
              <a:t>maken</a:t>
            </a:r>
            <a:endParaRPr lang="nl-NL" dirty="0" smtClean="0"/>
          </a:p>
          <a:p>
            <a:pPr lvl="2"/>
            <a:r>
              <a:rPr lang="nl-NL" dirty="0" smtClean="0"/>
              <a:t>technologie aanpassingen werk</a:t>
            </a:r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377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Perspectief VN verdrag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dirty="0" smtClean="0"/>
              <a:t>‘</a:t>
            </a:r>
            <a:r>
              <a:rPr lang="nl-NL" dirty="0" err="1" smtClean="0"/>
              <a:t>Nothing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us</a:t>
            </a:r>
            <a:r>
              <a:rPr lang="nl-NL" dirty="0" smtClean="0"/>
              <a:t>, without </a:t>
            </a:r>
            <a:r>
              <a:rPr lang="nl-NL" dirty="0" err="1" smtClean="0"/>
              <a:t>us</a:t>
            </a:r>
            <a:r>
              <a:rPr lang="nl-NL" dirty="0" smtClean="0"/>
              <a:t>’</a:t>
            </a:r>
            <a:endParaRPr lang="nl-NL" dirty="0"/>
          </a:p>
          <a:p>
            <a:pPr lvl="1"/>
            <a:r>
              <a:rPr lang="nl-NL" dirty="0" smtClean="0"/>
              <a:t>Ervaringsdeskundigheid</a:t>
            </a:r>
            <a:endParaRPr lang="nl-NL" dirty="0"/>
          </a:p>
          <a:p>
            <a:pPr lvl="1"/>
            <a:r>
              <a:rPr lang="nl-NL" dirty="0" smtClean="0"/>
              <a:t>Emancipatoir / gelijkwaardigheid</a:t>
            </a:r>
          </a:p>
          <a:p>
            <a:pPr lvl="1"/>
            <a:endParaRPr lang="nl-NL" dirty="0"/>
          </a:p>
          <a:p>
            <a:pPr marL="0" indent="0">
              <a:buNone/>
            </a:pPr>
            <a:r>
              <a:rPr lang="nl-NL" dirty="0" smtClean="0"/>
              <a:t>Opdracht </a:t>
            </a:r>
            <a:r>
              <a:rPr lang="nl-NL" dirty="0" smtClean="0"/>
              <a:t>aan iedereen: </a:t>
            </a:r>
            <a:r>
              <a:rPr lang="nl-NL" dirty="0" smtClean="0"/>
              <a:t>Toets je acties </a:t>
            </a:r>
            <a:r>
              <a:rPr lang="nl-NL" dirty="0" smtClean="0"/>
              <a:t>aan </a:t>
            </a:r>
            <a:r>
              <a:rPr lang="nl-NL" dirty="0" smtClean="0"/>
              <a:t>VN verdrag. </a:t>
            </a:r>
            <a:r>
              <a:rPr lang="nl-NL" dirty="0" smtClean="0"/>
              <a:t>En </a:t>
            </a:r>
            <a:r>
              <a:rPr lang="nl-NL" dirty="0"/>
              <a:t>s</a:t>
            </a:r>
            <a:r>
              <a:rPr lang="nl-NL" dirty="0" smtClean="0"/>
              <a:t>preek daarover met de mensen zelf!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486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ardontwerp">
  <a:themeElements>
    <a:clrScheme name="LCR">
      <a:dk1>
        <a:srgbClr val="2E2E79"/>
      </a:dk1>
      <a:lt1>
        <a:sysClr val="window" lastClr="FFFFFF"/>
      </a:lt1>
      <a:dk2>
        <a:srgbClr val="1F497D"/>
      </a:dk2>
      <a:lt2>
        <a:srgbClr val="FFFFFF"/>
      </a:lt2>
      <a:accent1>
        <a:srgbClr val="C4241A"/>
      </a:accent1>
      <a:accent2>
        <a:srgbClr val="0099CB"/>
      </a:accent2>
      <a:accent3>
        <a:srgbClr val="CF641B"/>
      </a:accent3>
      <a:accent4>
        <a:srgbClr val="6278F2"/>
      </a:accent4>
      <a:accent5>
        <a:srgbClr val="6ED6EF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oofdstukpagina">
  <a:themeElements>
    <a:clrScheme name="LCR">
      <a:dk1>
        <a:srgbClr val="2E2E79"/>
      </a:dk1>
      <a:lt1>
        <a:sysClr val="window" lastClr="FFFFFF"/>
      </a:lt1>
      <a:dk2>
        <a:srgbClr val="1F497D"/>
      </a:dk2>
      <a:lt2>
        <a:srgbClr val="FFFFFF"/>
      </a:lt2>
      <a:accent1>
        <a:srgbClr val="C4241A"/>
      </a:accent1>
      <a:accent2>
        <a:srgbClr val="0099CB"/>
      </a:accent2>
      <a:accent3>
        <a:srgbClr val="CF641B"/>
      </a:accent3>
      <a:accent4>
        <a:srgbClr val="6278F2"/>
      </a:accent4>
      <a:accent5>
        <a:srgbClr val="6ED6EF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Voettekst bewerken">
  <a:themeElements>
    <a:clrScheme name="LCR">
      <a:dk1>
        <a:srgbClr val="2E2E79"/>
      </a:dk1>
      <a:lt1>
        <a:sysClr val="window" lastClr="FFFFFF"/>
      </a:lt1>
      <a:dk2>
        <a:srgbClr val="1F497D"/>
      </a:dk2>
      <a:lt2>
        <a:srgbClr val="FFFFFF"/>
      </a:lt2>
      <a:accent1>
        <a:srgbClr val="C4241A"/>
      </a:accent1>
      <a:accent2>
        <a:srgbClr val="0099CB"/>
      </a:accent2>
      <a:accent3>
        <a:srgbClr val="CF641B"/>
      </a:accent3>
      <a:accent4>
        <a:srgbClr val="6278F2"/>
      </a:accent4>
      <a:accent5>
        <a:srgbClr val="6ED6EF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a LC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</TotalTime>
  <Words>368</Words>
  <Application>Microsoft Office PowerPoint</Application>
  <PresentationFormat>Diavoorstelling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Verdana</vt:lpstr>
      <vt:lpstr>Standaardontwerp</vt:lpstr>
      <vt:lpstr>Hoofdstukpagina</vt:lpstr>
      <vt:lpstr>Voettekst bewerken</vt:lpstr>
      <vt:lpstr>Branko Hagen, congres ‘Inclusiviteit werkt!’, 30-9-2016</vt:lpstr>
      <vt:lpstr>Wat is perspectief mensen met beperking bij ontwikkeling naar inclusieve arbeidsorganisaties?</vt:lpstr>
      <vt:lpstr>Opzet</vt:lpstr>
      <vt:lpstr>Ervaringen</vt:lpstr>
      <vt:lpstr>Ervaringen</vt:lpstr>
      <vt:lpstr>Perspectief VN- verdrag</vt:lpstr>
      <vt:lpstr>Perspectief VN verdrag</vt:lpstr>
      <vt:lpstr>Perspectief VN verdrag</vt:lpstr>
      <vt:lpstr>Perspectief VN verdrag</vt:lpstr>
      <vt:lpstr>Inclusiever maken arbeidsorganisaties</vt:lpstr>
    </vt:vector>
  </TitlesOfParts>
  <Company>Landelijke Cliëntenraad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PowerPoint-Landelijke Cliëntenraad</dc:title>
  <dc:creator>Wil Scholten</dc:creator>
  <cp:lastModifiedBy>Hagen, Branko</cp:lastModifiedBy>
  <cp:revision>52</cp:revision>
  <cp:lastPrinted>2016-09-29T07:27:16Z</cp:lastPrinted>
  <dcterms:created xsi:type="dcterms:W3CDTF">2014-03-06T11:11:00Z</dcterms:created>
  <dcterms:modified xsi:type="dcterms:W3CDTF">2016-09-29T20:17:19Z</dcterms:modified>
</cp:coreProperties>
</file>