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561" r:id="rId2"/>
    <p:sldId id="562" r:id="rId3"/>
    <p:sldId id="563" r:id="rId4"/>
    <p:sldId id="565" r:id="rId5"/>
    <p:sldId id="566" r:id="rId6"/>
    <p:sldId id="567" r:id="rId7"/>
    <p:sldId id="577" r:id="rId8"/>
    <p:sldId id="574" r:id="rId9"/>
    <p:sldId id="570" r:id="rId10"/>
    <p:sldId id="568" r:id="rId11"/>
    <p:sldId id="576" r:id="rId12"/>
    <p:sldId id="571" r:id="rId13"/>
    <p:sldId id="554" r:id="rId14"/>
    <p:sldId id="555" r:id="rId15"/>
    <p:sldId id="556" r:id="rId16"/>
    <p:sldId id="557" r:id="rId17"/>
    <p:sldId id="572" r:id="rId18"/>
    <p:sldId id="564" r:id="rId19"/>
    <p:sldId id="573" r:id="rId20"/>
    <p:sldId id="575" r:id="rId21"/>
  </p:sldIdLst>
  <p:sldSz cx="9144000" cy="6858000" type="screen4x3"/>
  <p:notesSz cx="6858000" cy="9144000"/>
  <p:defaultTextStyle>
    <a:defPPr>
      <a:defRPr lang="nl-BE"/>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660066"/>
    <a:srgbClr val="CC0000"/>
    <a:srgbClr val="6600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172" autoAdjust="0"/>
    <p:restoredTop sz="95223" autoAdjust="0"/>
  </p:normalViewPr>
  <p:slideViewPr>
    <p:cSldViewPr>
      <p:cViewPr>
        <p:scale>
          <a:sx n="150" d="100"/>
          <a:sy n="150" d="100"/>
        </p:scale>
        <p:origin x="-2456" y="-424"/>
      </p:cViewPr>
      <p:guideLst>
        <p:guide orient="horz" pos="2160"/>
        <p:guide pos="2880"/>
      </p:guideLst>
    </p:cSldViewPr>
  </p:slideViewPr>
  <p:outlineViewPr>
    <p:cViewPr>
      <p:scale>
        <a:sx n="33" d="100"/>
        <a:sy n="33" d="100"/>
      </p:scale>
      <p:origin x="0" y="16506"/>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31" d="100"/>
          <a:sy n="131" d="100"/>
        </p:scale>
        <p:origin x="-46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2A3D11-5696-1647-BD92-A7DD858FFE26}" type="datetimeFigureOut">
              <a:rPr lang="nl-NL" smtClean="0"/>
              <a:t>29-09-16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5FFA0F-391E-6E4B-8352-E17BF6E98CFB}" type="slidenum">
              <a:rPr lang="nl-NL" smtClean="0"/>
              <a:t>‹nr.›</a:t>
            </a:fld>
            <a:endParaRPr lang="nl-NL"/>
          </a:p>
        </p:txBody>
      </p:sp>
    </p:spTree>
    <p:extLst>
      <p:ext uri="{BB962C8B-B14F-4D97-AF65-F5344CB8AC3E}">
        <p14:creationId xmlns:p14="http://schemas.microsoft.com/office/powerpoint/2010/main" val="4258651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B72C3-2B9E-BD4C-8697-F78193B264D4}" type="datetimeFigureOut">
              <a:rPr lang="en-US" smtClean="0"/>
              <a:pPr/>
              <a:t>29-09-16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4DA33-1B2A-D04B-8B11-856EC0D4F599}" type="slidenum">
              <a:rPr lang="en-US" smtClean="0"/>
              <a:pPr/>
              <a:t>‹nr.›</a:t>
            </a:fld>
            <a:endParaRPr lang="en-US"/>
          </a:p>
        </p:txBody>
      </p:sp>
    </p:spTree>
    <p:extLst>
      <p:ext uri="{BB962C8B-B14F-4D97-AF65-F5344CB8AC3E}">
        <p14:creationId xmlns:p14="http://schemas.microsoft.com/office/powerpoint/2010/main" val="1409817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343400"/>
            <a:ext cx="5486400" cy="3547632"/>
          </a:xfrm>
        </p:spPr>
        <p:txBody>
          <a:bodyPr/>
          <a:lstStyle/>
          <a:p>
            <a:r>
              <a:rPr lang="nl-NL" dirty="0" smtClean="0"/>
              <a:t>Dit is een quote van een werkgever waar we ongeveer vijf jaar geleden een onderzoek uitvoerden naar functiecreatie, naar het anders inrichten van werkprocessen. </a:t>
            </a:r>
          </a:p>
          <a:p>
            <a:r>
              <a:rPr lang="nl-NL" dirty="0" smtClean="0"/>
              <a:t>We observeerden de medewerkers, we hielden tijdschema’s bij. En we zagen dat het hoger geschoolde personeel voor een deel taken uitvoerde die zwaar onder hun niveau lagen. We zagen dat deze gemakkelijk uit het werkproces konden worden gehaald. En dat is wat we rapporteerden aan deze werkgever. Dit was zijn antwoord. </a:t>
            </a:r>
          </a:p>
          <a:p>
            <a:endParaRPr lang="nl-NL" dirty="0"/>
          </a:p>
          <a:p>
            <a:r>
              <a:rPr lang="nl-NL" dirty="0" smtClean="0"/>
              <a:t>Waarom zou ik dit willen?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a:t>
            </a:fld>
            <a:endParaRPr lang="en-US"/>
          </a:p>
        </p:txBody>
      </p:sp>
    </p:spTree>
    <p:extLst>
      <p:ext uri="{BB962C8B-B14F-4D97-AF65-F5344CB8AC3E}">
        <p14:creationId xmlns:p14="http://schemas.microsoft.com/office/powerpoint/2010/main" val="402252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eerste grote onderzoek in een grote organisatie liet zien dat de werkgever voor elke geïnvesteerde euro, een euro en 32 cent terugverdient.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10</a:t>
            </a:fld>
            <a:endParaRPr lang="en-US"/>
          </a:p>
        </p:txBody>
      </p:sp>
    </p:spTree>
    <p:extLst>
      <p:ext uri="{BB962C8B-B14F-4D97-AF65-F5344CB8AC3E}">
        <p14:creationId xmlns:p14="http://schemas.microsoft.com/office/powerpoint/2010/main" val="315866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NXP, eerder genoemd, bleek dat een team van vijftien procesoperators even productief kon draaien als het bestond uit een team van tien procesoperators en vijf assistent procesoperators. De vacatures hoefden niet meer te worden ingevuld en het leverde het bedrijf een besparing op van 62.000 euro op jaarbasis, per team.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11</a:t>
            </a:fld>
            <a:endParaRPr lang="en-US"/>
          </a:p>
        </p:txBody>
      </p:sp>
    </p:spTree>
    <p:extLst>
      <p:ext uri="{BB962C8B-B14F-4D97-AF65-F5344CB8AC3E}">
        <p14:creationId xmlns:p14="http://schemas.microsoft.com/office/powerpoint/2010/main" val="196219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zagen ook de kleinere organisaties</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12</a:t>
            </a:fld>
            <a:endParaRPr lang="en-US"/>
          </a:p>
        </p:txBody>
      </p:sp>
    </p:spTree>
    <p:extLst>
      <p:ext uri="{BB962C8B-B14F-4D97-AF65-F5344CB8AC3E}">
        <p14:creationId xmlns:p14="http://schemas.microsoft.com/office/powerpoint/2010/main" val="424565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het autobedrijf, dat de volgende vraag stelt</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13</a:t>
            </a:fld>
            <a:endParaRPr lang="en-US"/>
          </a:p>
        </p:txBody>
      </p:sp>
    </p:spTree>
    <p:extLst>
      <p:ext uri="{BB962C8B-B14F-4D97-AF65-F5344CB8AC3E}">
        <p14:creationId xmlns:p14="http://schemas.microsoft.com/office/powerpoint/2010/main" val="45134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 interviews gehouden, er zijn observaties gepleegd. Uit de interviews en de observaties bleek dat er behoorlijk wat eenvoudig werk binnen het werk van de monteurs was ingeslopen. En er bleken ook problemen te zijn op logistiek gebied. In dit geval was er namelijk altijd een file voor de wasstraat. Alle auto’s worden na afloop gewassen en het waren de monteurs die in de auto’s zaten te wachten totdat hun auto aan de beurt was. </a:t>
            </a:r>
          </a:p>
          <a:p>
            <a:endParaRPr lang="nl-NL" dirty="0"/>
          </a:p>
          <a:p>
            <a:r>
              <a:rPr lang="nl-NL" dirty="0" smtClean="0"/>
              <a:t>Door het anders verdelen van het werk, bleek het mogelijk om een full time wasstraatbeheerder aan te stellen, de logistieke problemen op te lossen en de duurdere monteursvacature niet te hoeven worden ingevuld.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14</a:t>
            </a:fld>
            <a:endParaRPr lang="en-US"/>
          </a:p>
        </p:txBody>
      </p:sp>
    </p:spTree>
    <p:extLst>
      <p:ext uri="{BB962C8B-B14F-4D97-AF65-F5344CB8AC3E}">
        <p14:creationId xmlns:p14="http://schemas.microsoft.com/office/powerpoint/2010/main" val="1628152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nieuwe medewerker kost, zeker in het begin, extra begeleiding. Dat wordt in de berekening meegenomen. En een simpele rekensom laat zien dat de garage jaarlijks 13.000 euro meer overhoudt in zijn portemonnee.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15</a:t>
            </a:fld>
            <a:endParaRPr lang="en-US"/>
          </a:p>
        </p:txBody>
      </p:sp>
    </p:spTree>
    <p:extLst>
      <p:ext uri="{BB962C8B-B14F-4D97-AF65-F5344CB8AC3E}">
        <p14:creationId xmlns:p14="http://schemas.microsoft.com/office/powerpoint/2010/main" val="290938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Volgens mij is dat een win – win situatie</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16</a:t>
            </a:fld>
            <a:endParaRPr lang="en-US"/>
          </a:p>
        </p:txBody>
      </p:sp>
    </p:spTree>
    <p:extLst>
      <p:ext uri="{BB962C8B-B14F-4D97-AF65-F5344CB8AC3E}">
        <p14:creationId xmlns:p14="http://schemas.microsoft.com/office/powerpoint/2010/main" val="206599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Inmiddels is het 2016 en zijn we een stuk verder. We hebben, en dan bedoel ik iedereen die er in de afgelopen jaren aan heeft gewerkt, we hebben laten zien dat er positieve business cases in een groot aantal bedrijven, groot en klein en in verschillende sectoren.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17</a:t>
            </a:fld>
            <a:endParaRPr lang="en-US"/>
          </a:p>
        </p:txBody>
      </p:sp>
    </p:spTree>
    <p:extLst>
      <p:ext uri="{BB962C8B-B14F-4D97-AF65-F5344CB8AC3E}">
        <p14:creationId xmlns:p14="http://schemas.microsoft.com/office/powerpoint/2010/main" val="369073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het een en ander nog meer te verstevigen werken we samen aan het nog meer onderbouwen van de methode, nog beter in beeld krijgen wat werkt en niet werkt, en de business case voor de werkgever, maar ook voor de maatschappij steeds beter in beeld te brengen.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18</a:t>
            </a:fld>
            <a:endParaRPr lang="en-US"/>
          </a:p>
        </p:txBody>
      </p:sp>
    </p:spTree>
    <p:extLst>
      <p:ext uri="{BB962C8B-B14F-4D97-AF65-F5344CB8AC3E}">
        <p14:creationId xmlns:p14="http://schemas.microsoft.com/office/powerpoint/2010/main" val="224513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leggen het pad hiervoor uit, dat hebben we gedaan en daar gaan we mee door. Zodat we over vijf jaar nog veel meer werkgevers dan nu zeggen: Ik weet dat het kan, ik begrijp dat het kan en ik weet ook waarom ik het wil, ik ga er voor!</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19</a:t>
            </a:fld>
            <a:endParaRPr lang="en-US"/>
          </a:p>
        </p:txBody>
      </p:sp>
    </p:spTree>
    <p:extLst>
      <p:ext uri="{BB962C8B-B14F-4D97-AF65-F5344CB8AC3E}">
        <p14:creationId xmlns:p14="http://schemas.microsoft.com/office/powerpoint/2010/main" val="400122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was ons antwoord, want dat was immers het doel van de methode: zorgen dat werkprocessen worden geoptimaliseerd en dat door het anders verdelen van het werk, het eenvoudige werk uit het takenpakket van het gekwalificeerde personeel verdwijnt, zodat zij zich kunnen richten op taken die behoren tot de kern van hun werk en anderen het eenvoudige werk overnemen. </a:t>
            </a:r>
          </a:p>
          <a:p>
            <a:endParaRPr lang="nl-NL" dirty="0"/>
          </a:p>
          <a:p>
            <a:r>
              <a:rPr lang="nl-NL" dirty="0" smtClean="0"/>
              <a:t>Een groot deel van de mensen die nu buiten het arbeidsproces staan, zijn uitstekend in staat om dit eenvoudige werk te doen en op die manier kun je een win – win situatie creëren: voor het bedrijf en voor degene voor wie er eerst geen banen beschikbaar waren. </a:t>
            </a:r>
          </a:p>
          <a:p>
            <a:endParaRPr lang="nl-NL" dirty="0"/>
          </a:p>
          <a:p>
            <a:r>
              <a:rPr lang="nl-NL" dirty="0" smtClean="0"/>
              <a:t>Het antwoord stelde hem niet tevreden. Maar laat ik even bij het begin beginnen. </a:t>
            </a:r>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2</a:t>
            </a:fld>
            <a:endParaRPr lang="en-US"/>
          </a:p>
        </p:txBody>
      </p:sp>
    </p:spTree>
    <p:extLst>
      <p:ext uri="{BB962C8B-B14F-4D97-AF65-F5344CB8AC3E}">
        <p14:creationId xmlns:p14="http://schemas.microsoft.com/office/powerpoint/2010/main" val="2840759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20</a:t>
            </a:fld>
            <a:endParaRPr lang="en-US"/>
          </a:p>
        </p:txBody>
      </p:sp>
    </p:spTree>
    <p:extLst>
      <p:ext uri="{BB962C8B-B14F-4D97-AF65-F5344CB8AC3E}">
        <p14:creationId xmlns:p14="http://schemas.microsoft.com/office/powerpoint/2010/main" val="373184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begon allemaal met een theorie, een ingeschatte verwachting dat het anders inrichten van werk wellicht openingen zou bieden bij werkgevers, openingen die er voorheen niet waren. Omdat de beschikbare functies niet pasten bij de doelgroep mensen met een beperking die vanwege deze beperking niet in staat waren om zelfstandig het minimumloon te verdienen. </a:t>
            </a:r>
            <a:endParaRPr lang="nl-NL" dirty="0"/>
          </a:p>
          <a:p>
            <a:r>
              <a:rPr lang="nl-NL" dirty="0" smtClean="0"/>
              <a:t>De theorie zat gedegen in elkaar: kijk naar kerntaken, kijk naar ondersteunende taken en kijk of het anders kan. </a:t>
            </a:r>
          </a:p>
          <a:p>
            <a:r>
              <a:rPr lang="nl-NL" dirty="0" smtClean="0"/>
              <a:t> </a:t>
            </a:r>
          </a:p>
          <a:p>
            <a:r>
              <a:rPr lang="nl-NL" dirty="0" smtClean="0"/>
              <a:t>In de praktijk bleken veel van deze theoretisch gecreëerde openingen bij werkgevers toch niet benut te worden. De praktijk vroeg namelijk om een ‘waarom zou ik dit doen?’ What’s in it for me als ik dit doe? En, stevige antwoorden hierop hadden we niet. </a:t>
            </a:r>
          </a:p>
          <a:p>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3</a:t>
            </a:fld>
            <a:endParaRPr lang="en-US"/>
          </a:p>
        </p:txBody>
      </p:sp>
    </p:spTree>
    <p:extLst>
      <p:ext uri="{BB962C8B-B14F-4D97-AF65-F5344CB8AC3E}">
        <p14:creationId xmlns:p14="http://schemas.microsoft.com/office/powerpoint/2010/main" val="44740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om die confrontatie in de praktijk, waarbij de velden van de sociaal maatschappelijk ingestelde begeleiders van werkzoekenden met een arbeidsbeperking, te maken kregen met de velden van de in winst en verlies rekenende werkgevers en onvoldoende in staat bleken adequate antwoorden te geven op deze logische vraag van de werkgever, dat we zijn gaan investeren in het in beeld brengen van de business case: het in beeld brengen van wat het de werkgever oplevert als hij het werk anders verdeelt, werkprocessen anders </a:t>
            </a:r>
            <a:r>
              <a:rPr lang="nl-NL" dirty="0" smtClean="0"/>
              <a:t>inricht en op die manier kansen creëert voor de doelgroep die nu buiten de arbeidsmarkt staat.</a:t>
            </a:r>
            <a:endParaRPr lang="nl-NL" dirty="0"/>
          </a:p>
          <a:p>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4</a:t>
            </a:fld>
            <a:endParaRPr lang="en-US"/>
          </a:p>
        </p:txBody>
      </p:sp>
    </p:spTree>
    <p:extLst>
      <p:ext uri="{BB962C8B-B14F-4D97-AF65-F5344CB8AC3E}">
        <p14:creationId xmlns:p14="http://schemas.microsoft.com/office/powerpoint/2010/main" val="264057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observaties om de taken in kaart te brengen, werden aangevuld met interviews waarin aan leidinggevenden en medewerkers de vraag werd voorgelegd wat het voor hen concreet zou betekenen als bepaalde taken geen onderdeel meer zouden vormen van het takenpakket. Wat zouden ze doen met de tijd die vrijkwam?</a:t>
            </a:r>
          </a:p>
          <a:p>
            <a:r>
              <a:rPr lang="nl-NL" dirty="0" smtClean="0"/>
              <a:t>Welk probleem, welk issue speelt in de organisatie dat met het anders indelen van het werk zou kunnen worden opgelost? Hoefde er dan minder te worden overgewerkt, hoefde de geplande vacature niet te worden ingevuld, kon het gekwalificeerde personeel dan eindelijk gaan werken aan de beoogde innovaties? Of leidde het anders inrichten tot andere, nog niet genoemde voordelen voor de werkgever?</a:t>
            </a:r>
            <a:endParaRPr lang="nl-NL" dirty="0"/>
          </a:p>
          <a:p>
            <a:endParaRPr lang="nl-NL" dirty="0" smtClean="0"/>
          </a:p>
          <a:p>
            <a:r>
              <a:rPr lang="nl-NL" dirty="0" smtClean="0"/>
              <a:t>Kortom, allemaal vragen die er toe moesten leiden dat er, naast het vinden van elementaire taken, concreet gekeken werd naar redenen voor werkgevers om de voorgestelde veranderingen ook daadwerkelijk in te voeren.</a:t>
            </a:r>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5</a:t>
            </a:fld>
            <a:endParaRPr lang="en-US"/>
          </a:p>
        </p:txBody>
      </p:sp>
    </p:spTree>
    <p:extLst>
      <p:ext uri="{BB962C8B-B14F-4D97-AF65-F5344CB8AC3E}">
        <p14:creationId xmlns:p14="http://schemas.microsoft.com/office/powerpoint/2010/main" val="257761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2011 leverden we onze eerste pogingen om een business case te maken: om in beeld te brengen wat het kost en wat het oplevert voor het bedrijf, de werkgever, wanneer de taken anders verdeeld werden. Het bleken vier sterke business cases te zijn, althans volgens de werkgevers, op de echte getallen hebben we nog een poosje moeten wachten.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6</a:t>
            </a:fld>
            <a:endParaRPr lang="en-US"/>
          </a:p>
        </p:txBody>
      </p:sp>
    </p:spTree>
    <p:extLst>
      <p:ext uri="{BB962C8B-B14F-4D97-AF65-F5344CB8AC3E}">
        <p14:creationId xmlns:p14="http://schemas.microsoft.com/office/powerpoint/2010/main" val="238421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dacht ik althans, dat het de eerste was. Totdat Henny Mulders mij het genoegen verschafte om over een business case uit 1946 te lezen, een proefschrift waarin de baten van het investeren in de de zorg voor ‘onvolwaardigen’ tot maatschappelijk zelfstandigen duidelijk opwogen tegen de kosten ervan. Dus niet de eerste!</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7</a:t>
            </a:fld>
            <a:endParaRPr lang="en-US"/>
          </a:p>
        </p:txBody>
      </p:sp>
    </p:spTree>
    <p:extLst>
      <p:ext uri="{BB962C8B-B14F-4D97-AF65-F5344CB8AC3E}">
        <p14:creationId xmlns:p14="http://schemas.microsoft.com/office/powerpoint/2010/main" val="296945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vaststellen van de kosten en de baten professionaliseerde, er werden modellen ontwikkeld om deze in beeld te brengen. Hier ziet u er een van, er zijn er nog veel meer. Waar ze feitelijk allemaal op neer komen is dat ze de kosten van de inzet van de nieuwe medewerker met een beperking afzetten tegen de baten voor de werkgever. Baten door vacatures niet te hoeven invullen met hoger gekwalificeerd personeel, baten door uitbreiding van productie en alle andere baten die ‘hard’ in beeld kunnen worden gebracht. We kregen de tools in handen om antwoord te geven op de vraag van de werkgever waarmee ik begonnen ben. </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8</a:t>
            </a:fld>
            <a:endParaRPr lang="en-US"/>
          </a:p>
        </p:txBody>
      </p:sp>
    </p:spTree>
    <p:extLst>
      <p:ext uri="{BB962C8B-B14F-4D97-AF65-F5344CB8AC3E}">
        <p14:creationId xmlns:p14="http://schemas.microsoft.com/office/powerpoint/2010/main" val="277376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Antwoord over de kosten en baten in grote organisaties</a:t>
            </a:r>
            <a:endParaRPr lang="nl-NL" dirty="0"/>
          </a:p>
        </p:txBody>
      </p:sp>
      <p:sp>
        <p:nvSpPr>
          <p:cNvPr id="4" name="Tijdelijke aanduiding voor dianummer 3"/>
          <p:cNvSpPr>
            <a:spLocks noGrp="1"/>
          </p:cNvSpPr>
          <p:nvPr>
            <p:ph type="sldNum" sz="quarter" idx="10"/>
          </p:nvPr>
        </p:nvSpPr>
        <p:spPr/>
        <p:txBody>
          <a:bodyPr/>
          <a:lstStyle/>
          <a:p>
            <a:fld id="{F7A4DA33-1B2A-D04B-8B11-856EC0D4F599}" type="slidenum">
              <a:rPr lang="en-US" smtClean="0"/>
              <a:pPr/>
              <a:t>9</a:t>
            </a:fld>
            <a:endParaRPr lang="en-US"/>
          </a:p>
        </p:txBody>
      </p:sp>
    </p:spTree>
    <p:extLst>
      <p:ext uri="{BB962C8B-B14F-4D97-AF65-F5344CB8AC3E}">
        <p14:creationId xmlns:p14="http://schemas.microsoft.com/office/powerpoint/2010/main" val="119922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1"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394" y="0"/>
            <a:ext cx="9129211"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ctrTitle"/>
          </p:nvPr>
        </p:nvSpPr>
        <p:spPr>
          <a:xfrm>
            <a:off x="685800" y="2286000"/>
            <a:ext cx="7772400" cy="1143000"/>
          </a:xfrm>
        </p:spPr>
        <p:txBody>
          <a:bodyPr/>
          <a:lstStyle>
            <a:lvl1pPr>
              <a:defRPr sz="2600">
                <a:solidFill>
                  <a:srgbClr val="CC0000"/>
                </a:solidFill>
              </a:defRPr>
            </a:lvl1pPr>
          </a:lstStyle>
          <a:p>
            <a:pPr lvl="0"/>
            <a:r>
              <a:rPr lang="nl-BE" noProof="0" smtClean="0"/>
              <a:t>Klik om het opmaakprofiel van de modeltitel te bewerken</a:t>
            </a:r>
          </a:p>
        </p:txBody>
      </p:sp>
      <p:sp>
        <p:nvSpPr>
          <p:cNvPr id="4100" name="Rectangle 4"/>
          <p:cNvSpPr>
            <a:spLocks noGrp="1" noChangeArrowheads="1"/>
          </p:cNvSpPr>
          <p:nvPr>
            <p:ph type="subTitle" idx="1"/>
          </p:nvPr>
        </p:nvSpPr>
        <p:spPr>
          <a:xfrm>
            <a:off x="685800" y="3505200"/>
            <a:ext cx="6400800" cy="1752600"/>
          </a:xfrm>
        </p:spPr>
        <p:txBody>
          <a:bodyPr/>
          <a:lstStyle>
            <a:lvl1pPr marL="0" indent="0">
              <a:lnSpc>
                <a:spcPct val="120000"/>
              </a:lnSpc>
              <a:spcBef>
                <a:spcPts val="0"/>
              </a:spcBef>
              <a:buFontTx/>
              <a:buNone/>
              <a:defRPr sz="2000">
                <a:solidFill>
                  <a:srgbClr val="660066"/>
                </a:solidFill>
              </a:defRPr>
            </a:lvl1pPr>
          </a:lstStyle>
          <a:p>
            <a:pPr lvl="0"/>
            <a:r>
              <a:rPr lang="nl-BE" noProof="0" dirty="0" smtClean="0"/>
              <a:t>Klik om het opmaakprofiel van de modelondertitel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89505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00200"/>
            <a:ext cx="1943100" cy="44958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00045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lvl1pPr>
              <a:defRPr>
                <a:solidFill>
                  <a:srgbClr val="CC0000"/>
                </a:solidFill>
              </a:defRPr>
            </a:lvl1pPr>
          </a:lstStyle>
          <a:p>
            <a:r>
              <a:rPr lang="nl-NL" smtClean="0"/>
              <a:t>Click to edit Master title style</a:t>
            </a:r>
            <a:endParaRPr lang="en-US"/>
          </a:p>
        </p:txBody>
      </p:sp>
      <p:sp>
        <p:nvSpPr>
          <p:cNvPr id="3" name="Content Placeholder 2"/>
          <p:cNvSpPr>
            <a:spLocks noGrp="1"/>
          </p:cNvSpPr>
          <p:nvPr>
            <p:ph idx="1"/>
          </p:nvPr>
        </p:nvSpPr>
        <p:spPr>
          <a:xfrm>
            <a:off x="683568" y="2564904"/>
            <a:ext cx="7772400" cy="3200400"/>
          </a:xfrm>
        </p:spPr>
        <p:txBody>
          <a:bodyPr/>
          <a:lstStyle>
            <a:lvl1pPr>
              <a:lnSpc>
                <a:spcPct val="120000"/>
              </a:lnSpc>
              <a:spcAft>
                <a:spcPts val="600"/>
              </a:spcAft>
              <a:defRPr>
                <a:solidFill>
                  <a:srgbClr val="660066"/>
                </a:solidFill>
              </a:defRPr>
            </a:lvl1pPr>
            <a:lvl2pPr>
              <a:buSzPct val="75000"/>
              <a:buFont typeface="Courier New" pitchFamily="49" charset="0"/>
              <a:buChar char="o"/>
              <a:defRPr>
                <a:solidFill>
                  <a:srgbClr val="660066"/>
                </a:solidFill>
              </a:defRPr>
            </a:lvl2pPr>
            <a:lvl3pPr>
              <a:defRPr>
                <a:solidFill>
                  <a:srgbClr val="660066"/>
                </a:solidFill>
              </a:defRPr>
            </a:lvl3pPr>
            <a:lvl4pPr>
              <a:defRPr>
                <a:solidFill>
                  <a:srgbClr val="660066"/>
                </a:solidFill>
              </a:defRPr>
            </a:lvl4pPr>
            <a:lvl5pPr>
              <a:defRPr>
                <a:solidFill>
                  <a:srgbClr val="660066"/>
                </a:solidFill>
              </a:defRPr>
            </a:lvl5p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en-US" dirty="0"/>
          </a:p>
        </p:txBody>
      </p:sp>
    </p:spTree>
    <p:extLst>
      <p:ext uri="{BB962C8B-B14F-4D97-AF65-F5344CB8AC3E}">
        <p14:creationId xmlns:p14="http://schemas.microsoft.com/office/powerpoint/2010/main" val="237969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val="306412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85800" y="28956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28956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4313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12690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val="352887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5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309339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17004013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7394" y="0"/>
            <a:ext cx="9129211"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BE"/>
              <a:t>Klik om het opmaakprofiel van de modeltitel te bewerken</a:t>
            </a:r>
          </a:p>
        </p:txBody>
      </p:sp>
      <p:sp>
        <p:nvSpPr>
          <p:cNvPr id="1027" name="Rectangle 3"/>
          <p:cNvSpPr>
            <a:spLocks noGrp="1" noChangeArrowheads="1"/>
          </p:cNvSpPr>
          <p:nvPr>
            <p:ph type="body" idx="1"/>
          </p:nvPr>
        </p:nvSpPr>
        <p:spPr bwMode="auto">
          <a:xfrm>
            <a:off x="685800" y="2895600"/>
            <a:ext cx="7772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dirty="0"/>
              <a:t>Klik om de opmaakprofielen van de modeltekst te bewerken</a:t>
            </a:r>
          </a:p>
          <a:p>
            <a:pPr lvl="1"/>
            <a:r>
              <a:rPr lang="nl-BE" dirty="0"/>
              <a:t>Tweede niveau</a:t>
            </a:r>
          </a:p>
          <a:p>
            <a:pPr lvl="2"/>
            <a:r>
              <a:rPr lang="nl-BE" dirty="0"/>
              <a:t>Derde niveau</a:t>
            </a:r>
          </a:p>
          <a:p>
            <a:pPr lvl="3"/>
            <a:r>
              <a:rPr lang="nl-BE" dirty="0"/>
              <a:t>Vierde niveau</a:t>
            </a:r>
          </a:p>
          <a:p>
            <a:pPr lvl="4"/>
            <a:r>
              <a:rPr lang="nl-BE" dirty="0"/>
              <a:t>Vijfde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rgbClr val="CC0000"/>
          </a:solidFill>
          <a:latin typeface="+mj-lt"/>
          <a:ea typeface="+mj-ea"/>
          <a:cs typeface="+mj-cs"/>
        </a:defRPr>
      </a:lvl1pPr>
      <a:lvl2pPr algn="l" rtl="0" fontAlgn="base">
        <a:spcBef>
          <a:spcPct val="0"/>
        </a:spcBef>
        <a:spcAft>
          <a:spcPct val="0"/>
        </a:spcAft>
        <a:defRPr sz="2800" b="1">
          <a:solidFill>
            <a:schemeClr val="tx2"/>
          </a:solidFill>
          <a:latin typeface="Verdana" charset="0"/>
          <a:ea typeface="ＭＳ Ｐゴシック" charset="0"/>
        </a:defRPr>
      </a:lvl2pPr>
      <a:lvl3pPr algn="l" rtl="0" fontAlgn="base">
        <a:spcBef>
          <a:spcPct val="0"/>
        </a:spcBef>
        <a:spcAft>
          <a:spcPct val="0"/>
        </a:spcAft>
        <a:defRPr sz="2800" b="1">
          <a:solidFill>
            <a:schemeClr val="tx2"/>
          </a:solidFill>
          <a:latin typeface="Verdana" charset="0"/>
          <a:ea typeface="ＭＳ Ｐゴシック" charset="0"/>
        </a:defRPr>
      </a:lvl3pPr>
      <a:lvl4pPr algn="l" rtl="0" fontAlgn="base">
        <a:spcBef>
          <a:spcPct val="0"/>
        </a:spcBef>
        <a:spcAft>
          <a:spcPct val="0"/>
        </a:spcAft>
        <a:defRPr sz="2800" b="1">
          <a:solidFill>
            <a:schemeClr val="tx2"/>
          </a:solidFill>
          <a:latin typeface="Verdana" charset="0"/>
          <a:ea typeface="ＭＳ Ｐゴシック" charset="0"/>
        </a:defRPr>
      </a:lvl4pPr>
      <a:lvl5pPr algn="l" rtl="0" fontAlgn="base">
        <a:spcBef>
          <a:spcPct val="0"/>
        </a:spcBef>
        <a:spcAft>
          <a:spcPct val="0"/>
        </a:spcAft>
        <a:defRPr sz="2800" b="1">
          <a:solidFill>
            <a:schemeClr val="tx2"/>
          </a:solidFill>
          <a:latin typeface="Verdana" charset="0"/>
          <a:ea typeface="ＭＳ Ｐゴシック" charset="0"/>
        </a:defRPr>
      </a:lvl5pPr>
      <a:lvl6pPr marL="457200" algn="l" rtl="0" fontAlgn="base">
        <a:spcBef>
          <a:spcPct val="0"/>
        </a:spcBef>
        <a:spcAft>
          <a:spcPct val="0"/>
        </a:spcAft>
        <a:defRPr sz="2800" b="1">
          <a:solidFill>
            <a:schemeClr val="tx2"/>
          </a:solidFill>
          <a:latin typeface="Verdana" charset="0"/>
          <a:ea typeface="ＭＳ Ｐゴシック" charset="0"/>
        </a:defRPr>
      </a:lvl6pPr>
      <a:lvl7pPr marL="914400" algn="l" rtl="0" fontAlgn="base">
        <a:spcBef>
          <a:spcPct val="0"/>
        </a:spcBef>
        <a:spcAft>
          <a:spcPct val="0"/>
        </a:spcAft>
        <a:defRPr sz="2800" b="1">
          <a:solidFill>
            <a:schemeClr val="tx2"/>
          </a:solidFill>
          <a:latin typeface="Verdana" charset="0"/>
          <a:ea typeface="ＭＳ Ｐゴシック" charset="0"/>
        </a:defRPr>
      </a:lvl7pPr>
      <a:lvl8pPr marL="1371600" algn="l" rtl="0" fontAlgn="base">
        <a:spcBef>
          <a:spcPct val="0"/>
        </a:spcBef>
        <a:spcAft>
          <a:spcPct val="0"/>
        </a:spcAft>
        <a:defRPr sz="2800" b="1">
          <a:solidFill>
            <a:schemeClr val="tx2"/>
          </a:solidFill>
          <a:latin typeface="Verdana" charset="0"/>
          <a:ea typeface="ＭＳ Ｐゴシック" charset="0"/>
        </a:defRPr>
      </a:lvl8pPr>
      <a:lvl9pPr marL="1828800" algn="l" rtl="0" fontAlgn="base">
        <a:spcBef>
          <a:spcPct val="0"/>
        </a:spcBef>
        <a:spcAft>
          <a:spcPct val="0"/>
        </a:spcAft>
        <a:defRPr sz="2800" b="1">
          <a:solidFill>
            <a:schemeClr val="tx2"/>
          </a:solidFill>
          <a:latin typeface="Verdana" charset="0"/>
          <a:ea typeface="ＭＳ Ｐゴシック" charset="0"/>
        </a:defRPr>
      </a:lvl9pPr>
    </p:titleStyle>
    <p:bodyStyle>
      <a:lvl1pPr marL="342900" indent="-342900" algn="l" rtl="0" fontAlgn="base">
        <a:lnSpc>
          <a:spcPct val="120000"/>
        </a:lnSpc>
        <a:spcBef>
          <a:spcPts val="0"/>
        </a:spcBef>
        <a:spcAft>
          <a:spcPct val="0"/>
        </a:spcAft>
        <a:buChar char="•"/>
        <a:defRPr sz="2200">
          <a:solidFill>
            <a:srgbClr val="660066"/>
          </a:solidFill>
          <a:latin typeface="+mn-lt"/>
          <a:ea typeface="+mn-ea"/>
          <a:cs typeface="+mn-cs"/>
        </a:defRPr>
      </a:lvl1pPr>
      <a:lvl2pPr marL="742950" indent="-285750" algn="l" rtl="0" fontAlgn="base">
        <a:lnSpc>
          <a:spcPct val="120000"/>
        </a:lnSpc>
        <a:spcBef>
          <a:spcPts val="0"/>
        </a:spcBef>
        <a:spcAft>
          <a:spcPct val="0"/>
        </a:spcAft>
        <a:buChar char="–"/>
        <a:defRPr sz="2000">
          <a:solidFill>
            <a:srgbClr val="660066"/>
          </a:solidFill>
          <a:latin typeface="+mn-lt"/>
          <a:ea typeface="+mn-ea"/>
        </a:defRPr>
      </a:lvl2pPr>
      <a:lvl3pPr marL="1143000" indent="-228600" algn="l" rtl="0" fontAlgn="base">
        <a:lnSpc>
          <a:spcPct val="120000"/>
        </a:lnSpc>
        <a:spcBef>
          <a:spcPts val="0"/>
        </a:spcBef>
        <a:spcAft>
          <a:spcPct val="0"/>
        </a:spcAft>
        <a:buChar char="•"/>
        <a:defRPr sz="2000">
          <a:solidFill>
            <a:srgbClr val="660066"/>
          </a:solidFill>
          <a:latin typeface="+mn-lt"/>
          <a:ea typeface="+mn-ea"/>
        </a:defRPr>
      </a:lvl3pPr>
      <a:lvl4pPr marL="1600200" indent="-228600" algn="l" rtl="0" fontAlgn="base">
        <a:lnSpc>
          <a:spcPct val="120000"/>
        </a:lnSpc>
        <a:spcBef>
          <a:spcPts val="0"/>
        </a:spcBef>
        <a:spcAft>
          <a:spcPct val="0"/>
        </a:spcAft>
        <a:buChar char="–"/>
        <a:defRPr>
          <a:solidFill>
            <a:srgbClr val="660066"/>
          </a:solidFill>
          <a:latin typeface="+mn-lt"/>
          <a:ea typeface="+mn-ea"/>
        </a:defRPr>
      </a:lvl4pPr>
      <a:lvl5pPr marL="2057400" indent="-228600" algn="l" rtl="0" fontAlgn="base">
        <a:lnSpc>
          <a:spcPct val="120000"/>
        </a:lnSpc>
        <a:spcBef>
          <a:spcPts val="0"/>
        </a:spcBef>
        <a:spcAft>
          <a:spcPct val="0"/>
        </a:spcAft>
        <a:buChar char="»"/>
        <a:defRPr>
          <a:solidFill>
            <a:srgbClr val="660066"/>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2204864"/>
            <a:ext cx="7772400" cy="1143000"/>
          </a:xfrm>
        </p:spPr>
        <p:txBody>
          <a:bodyPr/>
          <a:lstStyle/>
          <a:p>
            <a:r>
              <a:rPr lang="nl-NL" dirty="0" smtClean="0"/>
              <a:t>“Ik zie dat het kan,</a:t>
            </a:r>
            <a:br>
              <a:rPr lang="nl-NL" dirty="0" smtClean="0"/>
            </a:br>
            <a:r>
              <a:rPr lang="nl-NL" dirty="0" smtClean="0"/>
              <a:t>  ik begrijp dat het kan</a:t>
            </a:r>
            <a:br>
              <a:rPr lang="nl-NL" dirty="0" smtClean="0"/>
            </a:br>
            <a:r>
              <a:rPr lang="nl-NL" dirty="0" smtClean="0"/>
              <a:t>  ik moet het alleen nog willen”</a:t>
            </a:r>
            <a:endParaRPr lang="nl-NL" dirty="0"/>
          </a:p>
        </p:txBody>
      </p:sp>
      <p:sp>
        <p:nvSpPr>
          <p:cNvPr id="3" name="Subtitel 2"/>
          <p:cNvSpPr>
            <a:spLocks noGrp="1"/>
          </p:cNvSpPr>
          <p:nvPr>
            <p:ph type="subTitle" idx="1"/>
          </p:nvPr>
        </p:nvSpPr>
        <p:spPr>
          <a:xfrm>
            <a:off x="611560" y="3789040"/>
            <a:ext cx="8064896" cy="1075928"/>
          </a:xfrm>
        </p:spPr>
        <p:txBody>
          <a:bodyPr/>
          <a:lstStyle/>
          <a:p>
            <a:r>
              <a:rPr lang="nl-NL" sz="3200" b="1" dirty="0" smtClean="0"/>
              <a:t>“En waarom zou ik het willen?”</a:t>
            </a:r>
            <a:endParaRPr lang="nl-NL" sz="3200" b="1" dirty="0"/>
          </a:p>
        </p:txBody>
      </p:sp>
    </p:spTree>
    <p:extLst>
      <p:ext uri="{BB962C8B-B14F-4D97-AF65-F5344CB8AC3E}">
        <p14:creationId xmlns:p14="http://schemas.microsoft.com/office/powerpoint/2010/main" val="182677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9045" y="1340768"/>
            <a:ext cx="9144000" cy="5357174"/>
          </a:xfrm>
          <a:prstGeom prst="rect">
            <a:avLst/>
          </a:prstGeom>
        </p:spPr>
      </p:pic>
      <p:sp>
        <p:nvSpPr>
          <p:cNvPr id="9" name="Titel 8"/>
          <p:cNvSpPr>
            <a:spLocks noGrp="1"/>
          </p:cNvSpPr>
          <p:nvPr>
            <p:ph type="title"/>
          </p:nvPr>
        </p:nvSpPr>
        <p:spPr>
          <a:xfrm>
            <a:off x="179512" y="332656"/>
            <a:ext cx="6046440" cy="676672"/>
          </a:xfrm>
        </p:spPr>
        <p:txBody>
          <a:bodyPr/>
          <a:lstStyle/>
          <a:p>
            <a:r>
              <a:rPr lang="nl-NL" dirty="0" smtClean="0"/>
              <a:t>Het slotervaart project</a:t>
            </a:r>
            <a:br>
              <a:rPr lang="nl-NL" dirty="0" smtClean="0"/>
            </a:br>
            <a:r>
              <a:rPr lang="nl-NL" dirty="0" smtClean="0"/>
              <a:t>SVZ, UM en UWV</a:t>
            </a:r>
            <a:endParaRPr lang="nl-NL" dirty="0"/>
          </a:p>
        </p:txBody>
      </p:sp>
    </p:spTree>
    <p:extLst>
      <p:ext uri="{BB962C8B-B14F-4D97-AF65-F5344CB8AC3E}">
        <p14:creationId xmlns:p14="http://schemas.microsoft.com/office/powerpoint/2010/main" val="306291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251520" y="548680"/>
            <a:ext cx="3240360" cy="2419946"/>
          </a:xfrm>
          <a:prstGeom prst="rect">
            <a:avLst/>
          </a:prstGeom>
        </p:spPr>
      </p:pic>
      <p:sp>
        <p:nvSpPr>
          <p:cNvPr id="3" name="Titel 2"/>
          <p:cNvSpPr>
            <a:spLocks noGrp="1"/>
          </p:cNvSpPr>
          <p:nvPr>
            <p:ph type="title"/>
          </p:nvPr>
        </p:nvSpPr>
        <p:spPr>
          <a:xfrm>
            <a:off x="3707904" y="1484784"/>
            <a:ext cx="4680520" cy="1143000"/>
          </a:xfrm>
        </p:spPr>
        <p:txBody>
          <a:bodyPr/>
          <a:lstStyle/>
          <a:p>
            <a:r>
              <a:rPr lang="nl-NL" dirty="0"/>
              <a:t>Businesscase </a:t>
            </a:r>
            <a:r>
              <a:rPr lang="nl-NL" dirty="0" smtClean="0"/>
              <a:t>NXP: </a:t>
            </a:r>
            <a:br>
              <a:rPr lang="nl-NL" dirty="0" smtClean="0"/>
            </a:br>
            <a:r>
              <a:rPr lang="nl-NL" dirty="0" smtClean="0"/>
              <a:t>+ </a:t>
            </a:r>
            <a:r>
              <a:rPr lang="nl-NL" dirty="0"/>
              <a:t>€ 62.000</a:t>
            </a:r>
          </a:p>
        </p:txBody>
      </p:sp>
      <p:sp>
        <p:nvSpPr>
          <p:cNvPr id="4" name="Tijdelijke aanduiding voor inhoud 3"/>
          <p:cNvSpPr>
            <a:spLocks noGrp="1"/>
          </p:cNvSpPr>
          <p:nvPr>
            <p:ph idx="1"/>
          </p:nvPr>
        </p:nvSpPr>
        <p:spPr>
          <a:xfrm>
            <a:off x="539552" y="3140968"/>
            <a:ext cx="7772400" cy="3200400"/>
          </a:xfrm>
        </p:spPr>
        <p:txBody>
          <a:bodyPr/>
          <a:lstStyle/>
          <a:p>
            <a:pPr marL="0" indent="0">
              <a:buNone/>
            </a:pPr>
            <a:r>
              <a:rPr lang="nl-NL" dirty="0"/>
              <a:t>Besparing </a:t>
            </a:r>
          </a:p>
          <a:p>
            <a:pPr marL="0" indent="0">
              <a:buNone/>
            </a:pPr>
            <a:r>
              <a:rPr lang="nl-NL" dirty="0"/>
              <a:t>- 5 x procesoperator (uitzendkrachten) </a:t>
            </a:r>
            <a:r>
              <a:rPr lang="nl-NL" sz="2400" dirty="0"/>
              <a:t>€ 225.000,--</a:t>
            </a:r>
          </a:p>
          <a:p>
            <a:pPr marL="0" indent="0">
              <a:buNone/>
            </a:pPr>
            <a:endParaRPr lang="nl-NL" sz="2400" dirty="0"/>
          </a:p>
          <a:p>
            <a:pPr marL="0" indent="0">
              <a:buNone/>
            </a:pPr>
            <a:r>
              <a:rPr lang="nl-NL" sz="2400" dirty="0"/>
              <a:t>Kosten</a:t>
            </a:r>
          </a:p>
          <a:p>
            <a:pPr marL="0" indent="0">
              <a:buNone/>
            </a:pPr>
            <a:r>
              <a:rPr lang="nl-NL" sz="2400" dirty="0"/>
              <a:t>- 5 x assistent procesoperator = € 160.000</a:t>
            </a:r>
          </a:p>
          <a:p>
            <a:pPr marL="0" indent="0">
              <a:buNone/>
            </a:pPr>
            <a:r>
              <a:rPr lang="nl-NL" sz="2400" dirty="0"/>
              <a:t>- Extra begeleiding € 3000,--</a:t>
            </a:r>
          </a:p>
          <a:p>
            <a:pPr marL="0" indent="0">
              <a:buNone/>
            </a:pPr>
            <a:endParaRPr lang="nl-NL" sz="2400" dirty="0"/>
          </a:p>
        </p:txBody>
      </p:sp>
    </p:spTree>
    <p:extLst>
      <p:ext uri="{BB962C8B-B14F-4D97-AF65-F5344CB8AC3E}">
        <p14:creationId xmlns:p14="http://schemas.microsoft.com/office/powerpoint/2010/main" val="58261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Over kosten en baten </a:t>
            </a:r>
            <a:endParaRPr lang="nl-NL" dirty="0"/>
          </a:p>
        </p:txBody>
      </p:sp>
      <p:sp>
        <p:nvSpPr>
          <p:cNvPr id="3" name="Subtitel 2"/>
          <p:cNvSpPr>
            <a:spLocks noGrp="1"/>
          </p:cNvSpPr>
          <p:nvPr>
            <p:ph type="subTitle" idx="1"/>
          </p:nvPr>
        </p:nvSpPr>
        <p:spPr/>
        <p:txBody>
          <a:bodyPr/>
          <a:lstStyle/>
          <a:p>
            <a:r>
              <a:rPr lang="nl-NL" sz="4000" dirty="0" smtClean="0"/>
              <a:t>Klein </a:t>
            </a:r>
            <a:endParaRPr lang="nl-NL" sz="4000" dirty="0"/>
          </a:p>
        </p:txBody>
      </p:sp>
    </p:spTree>
    <p:extLst>
      <p:ext uri="{BB962C8B-B14F-4D97-AF65-F5344CB8AC3E}">
        <p14:creationId xmlns:p14="http://schemas.microsoft.com/office/powerpoint/2010/main" val="306929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414866" y="397933"/>
            <a:ext cx="4731558" cy="2658534"/>
          </a:xfrm>
          <a:prstGeom prst="rect">
            <a:avLst/>
          </a:prstGeom>
        </p:spPr>
      </p:pic>
      <p:sp>
        <p:nvSpPr>
          <p:cNvPr id="2" name="Titel 1"/>
          <p:cNvSpPr>
            <a:spLocks noGrp="1"/>
          </p:cNvSpPr>
          <p:nvPr>
            <p:ph type="ctrTitle"/>
          </p:nvPr>
        </p:nvSpPr>
        <p:spPr>
          <a:xfrm>
            <a:off x="406401" y="245532"/>
            <a:ext cx="4749799" cy="1143000"/>
          </a:xfrm>
          <a:solidFill>
            <a:srgbClr val="FFFFFF"/>
          </a:solidFill>
        </p:spPr>
        <p:txBody>
          <a:bodyPr/>
          <a:lstStyle/>
          <a:p>
            <a:r>
              <a:rPr lang="nl-NL" smtClean="0"/>
              <a:t>Een autobedrijf</a:t>
            </a:r>
            <a:br>
              <a:rPr lang="nl-NL" smtClean="0"/>
            </a:br>
            <a:r>
              <a:rPr lang="nl-NL" smtClean="0"/>
              <a:t>De vragen:</a:t>
            </a:r>
            <a:endParaRPr lang="nl-NL"/>
          </a:p>
        </p:txBody>
      </p:sp>
      <p:sp>
        <p:nvSpPr>
          <p:cNvPr id="3" name="Tijdelijke aanduiding voor inhoud 2"/>
          <p:cNvSpPr>
            <a:spLocks noGrp="1"/>
          </p:cNvSpPr>
          <p:nvPr>
            <p:ph type="subTitle" idx="1"/>
          </p:nvPr>
        </p:nvSpPr>
        <p:spPr>
          <a:xfrm>
            <a:off x="414867" y="3217332"/>
            <a:ext cx="8212666" cy="3318934"/>
          </a:xfrm>
        </p:spPr>
        <p:txBody>
          <a:bodyPr/>
          <a:lstStyle/>
          <a:p>
            <a:pPr marL="457200" indent="-457200">
              <a:buFont typeface="Wingdings" charset="2"/>
              <a:buChar char="Ø"/>
            </a:pPr>
            <a:r>
              <a:rPr lang="nl-NL" smtClean="0"/>
              <a:t>Is het mogelijk om het werk van de monteurs te splitsen in elementaire taken en meer complexe taken, zodat zij zich meer kunnen focussen op de complexe taken en er nieuwe banen kunnen worden gecreeerd voor de doelgroep</a:t>
            </a:r>
          </a:p>
          <a:p>
            <a:pPr marL="457200" indent="-457200">
              <a:buFont typeface="Wingdings" charset="2"/>
              <a:buChar char="Ø"/>
            </a:pPr>
            <a:r>
              <a:rPr lang="nl-NL" smtClean="0"/>
              <a:t>En, wat zijn de kosten en wat zijn de baten voor ons als bedrijf als we het zouden doen?</a:t>
            </a:r>
            <a:endParaRPr lang="nl-NL"/>
          </a:p>
        </p:txBody>
      </p:sp>
    </p:spTree>
    <p:extLst>
      <p:ext uri="{BB962C8B-B14F-4D97-AF65-F5344CB8AC3E}">
        <p14:creationId xmlns:p14="http://schemas.microsoft.com/office/powerpoint/2010/main" val="4028219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96752"/>
            <a:ext cx="2652298" cy="674382"/>
          </a:xfrm>
        </p:spPr>
        <p:txBody>
          <a:bodyPr/>
          <a:lstStyle/>
          <a:p>
            <a:r>
              <a:rPr lang="nl-NL" dirty="0" smtClean="0"/>
              <a:t>Resultaten </a:t>
            </a:r>
            <a:endParaRPr lang="nl-NL" dirty="0"/>
          </a:p>
        </p:txBody>
      </p:sp>
      <p:sp>
        <p:nvSpPr>
          <p:cNvPr id="3" name="Tijdelijke aanduiding voor inhoud 2"/>
          <p:cNvSpPr>
            <a:spLocks noGrp="1"/>
          </p:cNvSpPr>
          <p:nvPr>
            <p:ph idx="1"/>
          </p:nvPr>
        </p:nvSpPr>
        <p:spPr>
          <a:xfrm>
            <a:off x="683568" y="2276872"/>
            <a:ext cx="7867765" cy="3437963"/>
          </a:xfrm>
        </p:spPr>
        <p:txBody>
          <a:bodyPr/>
          <a:lstStyle/>
          <a:p>
            <a:pPr>
              <a:spcAft>
                <a:spcPts val="1200"/>
              </a:spcAft>
              <a:buFont typeface="Wingdings" charset="2"/>
              <a:buChar char="Ø"/>
            </a:pPr>
            <a:r>
              <a:rPr lang="nl-NL" sz="1800" dirty="0" smtClean="0"/>
              <a:t>De monteurs zijn minimaal 480 minuten per dag bezig met werk dat ook door mensen met minder ervaring en opleiding kan worden uitgevoerd</a:t>
            </a:r>
          </a:p>
          <a:p>
            <a:pPr>
              <a:spcAft>
                <a:spcPts val="1200"/>
              </a:spcAft>
              <a:buFont typeface="Wingdings" charset="2"/>
              <a:buChar char="Ø"/>
            </a:pPr>
            <a:r>
              <a:rPr lang="nl-NL" sz="1800" dirty="0" smtClean="0"/>
              <a:t>De huidige vacature voor een monteur hoeft niet te worden ingevuld</a:t>
            </a:r>
          </a:p>
          <a:p>
            <a:pPr>
              <a:spcAft>
                <a:spcPts val="1200"/>
              </a:spcAft>
              <a:buFont typeface="Wingdings" charset="2"/>
              <a:buChar char="Ø"/>
            </a:pPr>
            <a:r>
              <a:rPr lang="nl-NL" sz="1800" dirty="0" smtClean="0"/>
              <a:t>Er is een fulltime functie voor iemand uit de doelgroep</a:t>
            </a:r>
          </a:p>
          <a:p>
            <a:pPr>
              <a:spcAft>
                <a:spcPts val="1200"/>
              </a:spcAft>
              <a:buFont typeface="Wingdings" charset="2"/>
              <a:buChar char="Ø"/>
            </a:pPr>
            <a:r>
              <a:rPr lang="nl-NL" sz="1800" dirty="0" smtClean="0"/>
              <a:t>De logistieke problemen binnen het autobedrijf zijn opgelost</a:t>
            </a:r>
          </a:p>
          <a:p>
            <a:pPr>
              <a:spcAft>
                <a:spcPts val="1200"/>
              </a:spcAft>
              <a:buFont typeface="Wingdings" charset="2"/>
              <a:buChar char="Ø"/>
            </a:pPr>
            <a:r>
              <a:rPr lang="nl-NL" sz="1800" dirty="0" smtClean="0"/>
              <a:t>Er is sprake van een positieve business case voor de werkgever</a:t>
            </a:r>
            <a:endParaRPr lang="nl-NL" sz="1800" dirty="0"/>
          </a:p>
        </p:txBody>
      </p:sp>
    </p:spTree>
    <p:extLst>
      <p:ext uri="{BB962C8B-B14F-4D97-AF65-F5344CB8AC3E}">
        <p14:creationId xmlns:p14="http://schemas.microsoft.com/office/powerpoint/2010/main" val="25127988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financiële business case voor de werkgever</a:t>
            </a:r>
            <a:endParaRPr lang="nl-NL" dirty="0"/>
          </a:p>
        </p:txBody>
      </p:sp>
      <p:sp>
        <p:nvSpPr>
          <p:cNvPr id="3" name="Tijdelijke aanduiding voor inhoud 2"/>
          <p:cNvSpPr>
            <a:spLocks noGrp="1"/>
          </p:cNvSpPr>
          <p:nvPr>
            <p:ph idx="1"/>
          </p:nvPr>
        </p:nvSpPr>
        <p:spPr>
          <a:xfrm>
            <a:off x="683568" y="2564904"/>
            <a:ext cx="8231832" cy="3200400"/>
          </a:xfrm>
        </p:spPr>
        <p:txBody>
          <a:bodyPr/>
          <a:lstStyle/>
          <a:p>
            <a:pPr marL="0" indent="0">
              <a:buNone/>
            </a:pPr>
            <a:r>
              <a:rPr lang="nl-NL" sz="2000" smtClean="0"/>
              <a:t>Baten:		salariskosten voor de monteur	€ 32.000 </a:t>
            </a:r>
          </a:p>
          <a:p>
            <a:pPr marL="0" indent="0">
              <a:buNone/>
            </a:pPr>
            <a:r>
              <a:rPr lang="nl-NL" sz="2000" smtClean="0"/>
              <a:t>		</a:t>
            </a:r>
          </a:p>
          <a:p>
            <a:pPr marL="0" indent="0">
              <a:buNone/>
            </a:pPr>
            <a:r>
              <a:rPr lang="nl-NL" sz="2000" smtClean="0"/>
              <a:t>Kosten: 	inleenkosten SW-medewerker	€ 17.000 </a:t>
            </a:r>
          </a:p>
          <a:p>
            <a:pPr marL="0" indent="0">
              <a:buNone/>
            </a:pPr>
            <a:r>
              <a:rPr lang="nl-NL" sz="2000" smtClean="0"/>
              <a:t>		kosten voor begeleiding		</a:t>
            </a:r>
            <a:r>
              <a:rPr lang="nl-NL" sz="2000" u="sng" smtClean="0"/>
              <a:t>€   2.000 </a:t>
            </a:r>
          </a:p>
          <a:p>
            <a:pPr marL="0" indent="0">
              <a:buNone/>
            </a:pPr>
            <a:endParaRPr lang="nl-NL" sz="2000" smtClean="0"/>
          </a:p>
          <a:p>
            <a:pPr marL="0" indent="0">
              <a:buNone/>
            </a:pPr>
            <a:r>
              <a:rPr lang="nl-NL" sz="2000" smtClean="0"/>
              <a:t>Jaarlijks resultaat:					€ 13.000 +</a:t>
            </a:r>
          </a:p>
          <a:p>
            <a:endParaRPr lang="nl-NL" sz="2000"/>
          </a:p>
        </p:txBody>
      </p:sp>
    </p:spTree>
    <p:extLst>
      <p:ext uri="{BB962C8B-B14F-4D97-AF65-F5344CB8AC3E}">
        <p14:creationId xmlns:p14="http://schemas.microsoft.com/office/powerpoint/2010/main" val="38317134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5266" y="655134"/>
            <a:ext cx="4480933" cy="945067"/>
          </a:xfrm>
        </p:spPr>
        <p:txBody>
          <a:bodyPr/>
          <a:lstStyle/>
          <a:p>
            <a:r>
              <a:rPr lang="nl-NL" noProof="0" smtClean="0"/>
              <a:t>A win – win situatie</a:t>
            </a:r>
            <a:endParaRPr lang="nl-NL" noProof="0" dirty="0"/>
          </a:p>
        </p:txBody>
      </p:sp>
      <p:pic>
        <p:nvPicPr>
          <p:cNvPr id="28682" name="Picture 10" descr="http://www.schoolplaten.com/kleurplaat-winnaar-s13476.jpg"/>
          <p:cNvPicPr>
            <a:picLocks noChangeAspect="1" noChangeArrowheads="1"/>
          </p:cNvPicPr>
          <p:nvPr/>
        </p:nvPicPr>
        <p:blipFill>
          <a:blip r:embed="rId3"/>
          <a:srcRect/>
          <a:stretch>
            <a:fillRect/>
          </a:stretch>
        </p:blipFill>
        <p:spPr bwMode="auto">
          <a:xfrm>
            <a:off x="4896218" y="1906586"/>
            <a:ext cx="2398269" cy="2376000"/>
          </a:xfrm>
          <a:prstGeom prst="rect">
            <a:avLst/>
          </a:prstGeom>
          <a:noFill/>
        </p:spPr>
      </p:pic>
      <p:sp>
        <p:nvSpPr>
          <p:cNvPr id="13" name="Tijdelijke aanduiding voor inhoud 3"/>
          <p:cNvSpPr txBox="1">
            <a:spLocks/>
          </p:cNvSpPr>
          <p:nvPr/>
        </p:nvSpPr>
        <p:spPr bwMode="auto">
          <a:xfrm>
            <a:off x="787398" y="4555560"/>
            <a:ext cx="3327401" cy="74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20000"/>
              </a:lnSpc>
              <a:spcBef>
                <a:spcPts val="0"/>
              </a:spcBef>
              <a:spcAft>
                <a:spcPts val="600"/>
              </a:spcAft>
              <a:buClrTx/>
              <a:buSzTx/>
              <a:buFontTx/>
              <a:buNone/>
              <a:tabLst/>
              <a:defRPr/>
            </a:pPr>
            <a:r>
              <a:rPr kumimoji="0" lang="nl-NL" sz="1400" b="0" i="0" u="none" strike="noStrike" kern="0" cap="none" spc="0" normalizeH="0" baseline="0" noProof="0" smtClean="0">
                <a:ln>
                  <a:noFill/>
                </a:ln>
                <a:solidFill>
                  <a:srgbClr val="660066"/>
                </a:solidFill>
                <a:effectLst/>
                <a:uLnTx/>
                <a:uFillTx/>
                <a:latin typeface="+mn-lt"/>
                <a:ea typeface="+mn-ea"/>
              </a:rPr>
              <a:t>De werkgever heeft een </a:t>
            </a:r>
            <a:r>
              <a:rPr lang="nl-NL" sz="1400" kern="0" smtClean="0">
                <a:solidFill>
                  <a:srgbClr val="660066"/>
                </a:solidFill>
                <a:latin typeface="+mn-lt"/>
                <a:ea typeface="+mn-ea"/>
              </a:rPr>
              <a:t>positieve </a:t>
            </a:r>
            <a:r>
              <a:rPr kumimoji="0" lang="nl-NL" sz="1400" b="0" i="0" u="none" strike="noStrike" kern="0" cap="none" spc="0" normalizeH="0" baseline="0" noProof="0" smtClean="0">
                <a:ln>
                  <a:noFill/>
                </a:ln>
                <a:solidFill>
                  <a:srgbClr val="660066"/>
                </a:solidFill>
                <a:effectLst/>
                <a:uLnTx/>
                <a:uFillTx/>
                <a:latin typeface="+mn-lt"/>
                <a:ea typeface="+mn-ea"/>
              </a:rPr>
              <a:t>business case</a:t>
            </a:r>
            <a:endParaRPr kumimoji="0" lang="nl-NL" sz="1400" b="0" i="0" u="none" strike="noStrike" kern="0" cap="none" spc="0" normalizeH="0" baseline="0" noProof="0" dirty="0" smtClean="0">
              <a:ln>
                <a:noFill/>
              </a:ln>
              <a:solidFill>
                <a:srgbClr val="660066"/>
              </a:solidFill>
              <a:effectLst/>
              <a:uLnTx/>
              <a:uFillTx/>
              <a:latin typeface="+mn-lt"/>
              <a:ea typeface="+mn-ea"/>
            </a:endParaRPr>
          </a:p>
        </p:txBody>
      </p:sp>
      <p:sp>
        <p:nvSpPr>
          <p:cNvPr id="19" name="Tijdelijke aanduiding voor inhoud 3"/>
          <p:cNvSpPr txBox="1">
            <a:spLocks/>
          </p:cNvSpPr>
          <p:nvPr/>
        </p:nvSpPr>
        <p:spPr bwMode="auto">
          <a:xfrm>
            <a:off x="4867123" y="4555560"/>
            <a:ext cx="3836611" cy="119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20000"/>
              </a:lnSpc>
              <a:spcBef>
                <a:spcPts val="0"/>
              </a:spcBef>
              <a:spcAft>
                <a:spcPts val="600"/>
              </a:spcAft>
              <a:buClrTx/>
              <a:buSzTx/>
              <a:buFontTx/>
              <a:buNone/>
              <a:tabLst/>
              <a:defRPr/>
            </a:pPr>
            <a:r>
              <a:rPr kumimoji="0" lang="nl-NL" sz="1400" b="0" i="0" u="none" strike="noStrike" kern="0" cap="none" spc="0" normalizeH="0" baseline="0" noProof="0" smtClean="0">
                <a:ln>
                  <a:noFill/>
                </a:ln>
                <a:solidFill>
                  <a:srgbClr val="FF0000"/>
                </a:solidFill>
                <a:effectLst/>
                <a:uLnTx/>
                <a:uFillTx/>
                <a:latin typeface="+mn-lt"/>
                <a:ea typeface="+mn-ea"/>
              </a:rPr>
              <a:t>Een duurzame</a:t>
            </a:r>
            <a:r>
              <a:rPr kumimoji="0" lang="nl-NL" sz="1400" b="0" i="0" u="none" strike="noStrike" kern="0" cap="none" spc="0" normalizeH="0" noProof="0" smtClean="0">
                <a:ln>
                  <a:noFill/>
                </a:ln>
                <a:solidFill>
                  <a:srgbClr val="FF0000"/>
                </a:solidFill>
                <a:effectLst/>
                <a:uLnTx/>
                <a:uFillTx/>
                <a:latin typeface="+mn-lt"/>
                <a:ea typeface="+mn-ea"/>
              </a:rPr>
              <a:t> baan is gecreeerd</a:t>
            </a:r>
            <a:endParaRPr kumimoji="0" lang="nl-NL" sz="1400" b="0" i="0" u="none" strike="noStrike" kern="0" cap="none" spc="0" normalizeH="0" baseline="0" noProof="0" smtClean="0">
              <a:ln>
                <a:noFill/>
              </a:ln>
              <a:solidFill>
                <a:srgbClr val="FF0000"/>
              </a:solidFill>
              <a:effectLst/>
              <a:uLnTx/>
              <a:uFillTx/>
              <a:latin typeface="+mn-lt"/>
              <a:ea typeface="+mn-ea"/>
            </a:endParaRPr>
          </a:p>
          <a:p>
            <a:pPr marR="0" lvl="0" algn="l" defTabSz="914400" rtl="0" eaLnBrk="1" fontAlgn="base" latinLnBrk="0" hangingPunct="1">
              <a:lnSpc>
                <a:spcPct val="120000"/>
              </a:lnSpc>
              <a:spcBef>
                <a:spcPts val="0"/>
              </a:spcBef>
              <a:spcAft>
                <a:spcPts val="600"/>
              </a:spcAft>
              <a:buClrTx/>
              <a:buSzTx/>
              <a:buFontTx/>
              <a:buNone/>
              <a:tabLst/>
              <a:defRPr/>
            </a:pPr>
            <a:r>
              <a:rPr kumimoji="0" lang="nl-NL" sz="1400" b="0" i="0" u="none" strike="noStrike" kern="0" cap="none" spc="0" normalizeH="0" baseline="0" noProof="0" smtClean="0">
                <a:ln>
                  <a:noFill/>
                </a:ln>
                <a:solidFill>
                  <a:srgbClr val="FF0000"/>
                </a:solidFill>
                <a:effectLst/>
                <a:uLnTx/>
                <a:uFillTx/>
                <a:latin typeface="+mn-lt"/>
                <a:ea typeface="+mn-ea"/>
              </a:rPr>
              <a:t>De medewerker werkt in een reguliere baan </a:t>
            </a:r>
            <a:r>
              <a:rPr lang="nl-NL" sz="1400" kern="0" noProof="0" smtClean="0">
                <a:solidFill>
                  <a:srgbClr val="FF0000"/>
                </a:solidFill>
                <a:latin typeface="+mn-lt"/>
                <a:ea typeface="+mn-ea"/>
              </a:rPr>
              <a:t>op de reguliere arbeidsmarkt</a:t>
            </a:r>
            <a:endParaRPr kumimoji="0" lang="nl-NL" sz="1400" b="0" i="0" u="none" strike="noStrike" kern="0" cap="none" spc="0" normalizeH="0" baseline="0" noProof="0" dirty="0">
              <a:ln>
                <a:noFill/>
              </a:ln>
              <a:solidFill>
                <a:srgbClr val="FF0000"/>
              </a:solidFill>
              <a:effectLst/>
              <a:uLnTx/>
              <a:uFillTx/>
              <a:latin typeface="+mn-lt"/>
              <a:ea typeface="+mn-ea"/>
            </a:endParaRPr>
          </a:p>
        </p:txBody>
      </p:sp>
      <p:pic>
        <p:nvPicPr>
          <p:cNvPr id="20" name="Picture 10" descr="http://www.schoolplaten.com/kleurplaat-winnaar-s13476.jpg"/>
          <p:cNvPicPr>
            <a:picLocks noChangeAspect="1" noChangeArrowheads="1"/>
          </p:cNvPicPr>
          <p:nvPr/>
        </p:nvPicPr>
        <p:blipFill>
          <a:blip r:embed="rId3"/>
          <a:srcRect/>
          <a:stretch>
            <a:fillRect/>
          </a:stretch>
        </p:blipFill>
        <p:spPr bwMode="auto">
          <a:xfrm>
            <a:off x="739083" y="2008187"/>
            <a:ext cx="2398269" cy="2376000"/>
          </a:xfrm>
          <a:prstGeom prst="rect">
            <a:avLst/>
          </a:prstGeom>
          <a:noFill/>
        </p:spPr>
      </p:pic>
    </p:spTree>
    <p:extLst>
      <p:ext uri="{BB962C8B-B14F-4D97-AF65-F5344CB8AC3E}">
        <p14:creationId xmlns:p14="http://schemas.microsoft.com/office/powerpoint/2010/main" val="850557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alphaModFix amt="42000"/>
          </a:blip>
          <a:stretch>
            <a:fillRect/>
          </a:stretch>
        </p:blipFill>
        <p:spPr>
          <a:xfrm>
            <a:off x="4644008" y="1412776"/>
            <a:ext cx="4464496" cy="3348372"/>
          </a:xfrm>
          <a:prstGeom prst="rect">
            <a:avLst/>
          </a:prstGeom>
        </p:spPr>
      </p:pic>
      <p:sp>
        <p:nvSpPr>
          <p:cNvPr id="2" name="Titel 1"/>
          <p:cNvSpPr>
            <a:spLocks noGrp="1"/>
          </p:cNvSpPr>
          <p:nvPr>
            <p:ph type="title"/>
          </p:nvPr>
        </p:nvSpPr>
        <p:spPr>
          <a:xfrm>
            <a:off x="683568" y="620688"/>
            <a:ext cx="2736304" cy="432048"/>
          </a:xfrm>
        </p:spPr>
        <p:txBody>
          <a:bodyPr/>
          <a:lstStyle/>
          <a:p>
            <a:r>
              <a:rPr lang="nl-NL" dirty="0" smtClean="0"/>
              <a:t>En </a:t>
            </a:r>
            <a:r>
              <a:rPr lang="is-IS" dirty="0" smtClean="0"/>
              <a:t>….</a:t>
            </a:r>
            <a:endParaRPr lang="nl-NL" dirty="0"/>
          </a:p>
        </p:txBody>
      </p:sp>
      <p:sp>
        <p:nvSpPr>
          <p:cNvPr id="3" name="Tijdelijke aanduiding voor inhoud 2"/>
          <p:cNvSpPr>
            <a:spLocks noGrp="1"/>
          </p:cNvSpPr>
          <p:nvPr>
            <p:ph idx="1"/>
          </p:nvPr>
        </p:nvSpPr>
        <p:spPr>
          <a:xfrm>
            <a:off x="683568" y="1340768"/>
            <a:ext cx="7772400" cy="4608512"/>
          </a:xfrm>
        </p:spPr>
        <p:txBody>
          <a:bodyPr/>
          <a:lstStyle/>
          <a:p>
            <a:r>
              <a:rPr lang="nl-NL" dirty="0" smtClean="0"/>
              <a:t>Zorginstellingen</a:t>
            </a:r>
          </a:p>
          <a:p>
            <a:r>
              <a:rPr lang="nl-NL" dirty="0" smtClean="0"/>
              <a:t>Een groot aantal ziekenhuizen</a:t>
            </a:r>
          </a:p>
          <a:p>
            <a:r>
              <a:rPr lang="nl-NL" dirty="0" smtClean="0"/>
              <a:t>De fietsenwinkel</a:t>
            </a:r>
          </a:p>
          <a:p>
            <a:r>
              <a:rPr lang="nl-NL" dirty="0" smtClean="0"/>
              <a:t>De woningcorporatie</a:t>
            </a:r>
          </a:p>
          <a:p>
            <a:r>
              <a:rPr lang="nl-NL" dirty="0" smtClean="0"/>
              <a:t>Het kabelbedrijf</a:t>
            </a:r>
          </a:p>
          <a:p>
            <a:r>
              <a:rPr lang="nl-NL" dirty="0" smtClean="0"/>
              <a:t>De sloper</a:t>
            </a:r>
          </a:p>
          <a:p>
            <a:r>
              <a:rPr lang="nl-NL" dirty="0" smtClean="0"/>
              <a:t>De energieleverancier</a:t>
            </a:r>
          </a:p>
          <a:p>
            <a:r>
              <a:rPr lang="nl-NL" dirty="0" smtClean="0"/>
              <a:t>De retailer</a:t>
            </a:r>
          </a:p>
          <a:p>
            <a:r>
              <a:rPr lang="nl-NL" dirty="0" smtClean="0"/>
              <a:t>De panelenbouwer</a:t>
            </a:r>
          </a:p>
          <a:p>
            <a:r>
              <a:rPr lang="nl-NL" dirty="0" smtClean="0"/>
              <a:t>Universiteiten</a:t>
            </a:r>
          </a:p>
          <a:p>
            <a:r>
              <a:rPr lang="nl-NL" dirty="0" smtClean="0"/>
              <a:t>Hogescholen</a:t>
            </a:r>
          </a:p>
          <a:p>
            <a:endParaRPr lang="nl-NL" dirty="0" smtClean="0"/>
          </a:p>
          <a:p>
            <a:endParaRPr lang="nl-NL" dirty="0"/>
          </a:p>
        </p:txBody>
      </p:sp>
      <p:pic>
        <p:nvPicPr>
          <p:cNvPr id="5" name="Tijdelijke aanduiding voor inhoud 3"/>
          <p:cNvPicPr>
            <a:picLocks noChangeAspect="1"/>
          </p:cNvPicPr>
          <p:nvPr/>
        </p:nvPicPr>
        <p:blipFill>
          <a:blip r:embed="rId4">
            <a:alphaModFix amt="60000"/>
          </a:blip>
          <a:srcRect t="15686" b="15686"/>
          <a:stretch>
            <a:fillRect/>
          </a:stretch>
        </p:blipFill>
        <p:spPr bwMode="auto">
          <a:xfrm>
            <a:off x="4067944" y="4785651"/>
            <a:ext cx="4974375" cy="20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71002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763688" y="1988840"/>
            <a:ext cx="3607849" cy="3138829"/>
          </a:xfrm>
          <a:prstGeom prst="rect">
            <a:avLst/>
          </a:prstGeom>
        </p:spPr>
      </p:pic>
      <p:pic>
        <p:nvPicPr>
          <p:cNvPr id="10" name="Afbeelding 9"/>
          <p:cNvPicPr>
            <a:picLocks noChangeAspect="1"/>
          </p:cNvPicPr>
          <p:nvPr/>
        </p:nvPicPr>
        <p:blipFill>
          <a:blip r:embed="rId4"/>
          <a:stretch>
            <a:fillRect/>
          </a:stretch>
        </p:blipFill>
        <p:spPr>
          <a:xfrm>
            <a:off x="251520" y="404664"/>
            <a:ext cx="3935061" cy="1468746"/>
          </a:xfrm>
          <a:prstGeom prst="rect">
            <a:avLst/>
          </a:prstGeom>
        </p:spPr>
      </p:pic>
      <p:pic>
        <p:nvPicPr>
          <p:cNvPr id="11" name="Afbeelding 10"/>
          <p:cNvPicPr>
            <a:picLocks noChangeAspect="1"/>
          </p:cNvPicPr>
          <p:nvPr/>
        </p:nvPicPr>
        <p:blipFill>
          <a:blip r:embed="rId5"/>
          <a:stretch>
            <a:fillRect/>
          </a:stretch>
        </p:blipFill>
        <p:spPr>
          <a:xfrm>
            <a:off x="6084168" y="11336"/>
            <a:ext cx="2837647" cy="2016223"/>
          </a:xfrm>
          <a:prstGeom prst="rect">
            <a:avLst/>
          </a:prstGeom>
        </p:spPr>
      </p:pic>
      <p:pic>
        <p:nvPicPr>
          <p:cNvPr id="12" name="Picture 4" descr="Logo enkel"/>
          <p:cNvPicPr/>
          <p:nvPr/>
        </p:nvPicPr>
        <p:blipFill>
          <a:blip r:embed="rId6">
            <a:extLst>
              <a:ext uri="{28A0092B-C50C-407E-A947-70E740481C1C}">
                <a14:useLocalDpi xmlns:a14="http://schemas.microsoft.com/office/drawing/2010/main" val="0"/>
              </a:ext>
            </a:extLst>
          </a:blip>
          <a:srcRect/>
          <a:stretch>
            <a:fillRect/>
          </a:stretch>
        </p:blipFill>
        <p:spPr bwMode="auto">
          <a:xfrm>
            <a:off x="3491880" y="5157192"/>
            <a:ext cx="5367402" cy="1519982"/>
          </a:xfrm>
          <a:prstGeom prst="rect">
            <a:avLst/>
          </a:prstGeom>
          <a:noFill/>
        </p:spPr>
      </p:pic>
    </p:spTree>
    <p:extLst>
      <p:ext uri="{BB962C8B-B14F-4D97-AF65-F5344CB8AC3E}">
        <p14:creationId xmlns:p14="http://schemas.microsoft.com/office/powerpoint/2010/main" val="36281528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539552" y="1196751"/>
            <a:ext cx="7632848" cy="5088565"/>
          </a:xfrm>
          <a:prstGeom prst="rect">
            <a:avLst/>
          </a:prstGeom>
        </p:spPr>
      </p:pic>
      <p:sp>
        <p:nvSpPr>
          <p:cNvPr id="7" name="Titel 6"/>
          <p:cNvSpPr>
            <a:spLocks noGrp="1"/>
          </p:cNvSpPr>
          <p:nvPr>
            <p:ph type="title"/>
          </p:nvPr>
        </p:nvSpPr>
        <p:spPr>
          <a:xfrm>
            <a:off x="539552" y="260648"/>
            <a:ext cx="3526160" cy="820688"/>
          </a:xfrm>
        </p:spPr>
        <p:txBody>
          <a:bodyPr/>
          <a:lstStyle/>
          <a:p>
            <a:r>
              <a:rPr lang="nl-NL" dirty="0" smtClean="0"/>
              <a:t>We gaan door!</a:t>
            </a:r>
            <a:endParaRPr lang="nl-NL" dirty="0"/>
          </a:p>
        </p:txBody>
      </p:sp>
    </p:spTree>
    <p:extLst>
      <p:ext uri="{BB962C8B-B14F-4D97-AF65-F5344CB8AC3E}">
        <p14:creationId xmlns:p14="http://schemas.microsoft.com/office/powerpoint/2010/main" val="210780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sz="3600" i="1" dirty="0" smtClean="0"/>
              <a:t>Omdat </a:t>
            </a:r>
            <a:r>
              <a:rPr lang="is-IS" sz="3600" i="1" dirty="0" smtClean="0"/>
              <a:t>…..</a:t>
            </a:r>
            <a:endParaRPr lang="nl-NL" sz="3600" i="1" dirty="0"/>
          </a:p>
        </p:txBody>
      </p:sp>
      <p:sp>
        <p:nvSpPr>
          <p:cNvPr id="12" name="Tijdelijke aanduiding voor inhoud 11"/>
          <p:cNvSpPr>
            <a:spLocks noGrp="1"/>
          </p:cNvSpPr>
          <p:nvPr>
            <p:ph idx="1"/>
          </p:nvPr>
        </p:nvSpPr>
        <p:spPr>
          <a:xfrm>
            <a:off x="683568" y="2780928"/>
            <a:ext cx="7772400" cy="1728192"/>
          </a:xfrm>
        </p:spPr>
        <p:txBody>
          <a:bodyPr/>
          <a:lstStyle/>
          <a:p>
            <a:pPr marL="0" lvl="0" indent="0">
              <a:lnSpc>
                <a:spcPct val="130000"/>
              </a:lnSpc>
              <a:buNone/>
            </a:pPr>
            <a:r>
              <a:rPr lang="is-IS" sz="2000" b="1" i="1" dirty="0" smtClean="0"/>
              <a:t>….... </a:t>
            </a:r>
            <a:r>
              <a:rPr lang="nl-NL" sz="2000" b="1" i="1" dirty="0" smtClean="0"/>
              <a:t>het </a:t>
            </a:r>
            <a:r>
              <a:rPr lang="nl-NL" sz="2000" b="1" i="1" dirty="0"/>
              <a:t>aantal ondersteunende taken </a:t>
            </a:r>
            <a:r>
              <a:rPr lang="nl-NL" sz="2000" b="1" i="1" dirty="0" smtClean="0"/>
              <a:t>dat </a:t>
            </a:r>
            <a:r>
              <a:rPr lang="nl-NL" sz="2000" b="1" i="1" dirty="0"/>
              <a:t>nu </a:t>
            </a:r>
            <a:r>
              <a:rPr lang="nl-NL" sz="2000" b="1" i="1" dirty="0" smtClean="0"/>
              <a:t>door </a:t>
            </a:r>
            <a:r>
              <a:rPr lang="nl-NL" sz="2000" b="1" i="1" dirty="0"/>
              <a:t>het zittend, hoger gekwalificeerd personeel </a:t>
            </a:r>
            <a:r>
              <a:rPr lang="nl-NL" sz="2000" b="1" i="1" dirty="0" smtClean="0"/>
              <a:t>wordt </a:t>
            </a:r>
            <a:r>
              <a:rPr lang="nl-NL" sz="2000" b="1" i="1" dirty="0"/>
              <a:t>uitgevoerd, vermindert </a:t>
            </a:r>
            <a:r>
              <a:rPr lang="nl-NL" sz="2000" b="1" i="1" dirty="0" smtClean="0"/>
              <a:t>waardoor </a:t>
            </a:r>
            <a:r>
              <a:rPr lang="nl-NL" sz="2000" b="1" i="1" dirty="0"/>
              <a:t>zij meer aandacht en tijd kunnen steken in hun </a:t>
            </a:r>
            <a:r>
              <a:rPr lang="nl-NL" sz="2000" b="1" i="1" dirty="0" smtClean="0"/>
              <a:t>kerntaken!</a:t>
            </a:r>
            <a:endParaRPr lang="nl-NL" sz="2000" b="1" i="1" dirty="0"/>
          </a:p>
        </p:txBody>
      </p:sp>
    </p:spTree>
    <p:extLst>
      <p:ext uri="{BB962C8B-B14F-4D97-AF65-F5344CB8AC3E}">
        <p14:creationId xmlns:p14="http://schemas.microsoft.com/office/powerpoint/2010/main" val="245542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708920"/>
            <a:ext cx="7772400" cy="1143000"/>
          </a:xfrm>
        </p:spPr>
        <p:txBody>
          <a:bodyPr/>
          <a:lstStyle/>
          <a:p>
            <a:r>
              <a:rPr lang="nl-NL" dirty="0" smtClean="0"/>
              <a:t>Dank!</a:t>
            </a:r>
            <a:endParaRPr lang="nl-NL" dirty="0"/>
          </a:p>
        </p:txBody>
      </p:sp>
    </p:spTree>
    <p:extLst>
      <p:ext uri="{BB962C8B-B14F-4D97-AF65-F5344CB8AC3E}">
        <p14:creationId xmlns:p14="http://schemas.microsoft.com/office/powerpoint/2010/main" val="66507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27584" y="1268760"/>
            <a:ext cx="7493000" cy="2501900"/>
          </a:xfrm>
          <a:prstGeom prst="rect">
            <a:avLst/>
          </a:prstGeom>
        </p:spPr>
      </p:pic>
    </p:spTree>
    <p:extLst>
      <p:ext uri="{BB962C8B-B14F-4D97-AF65-F5344CB8AC3E}">
        <p14:creationId xmlns:p14="http://schemas.microsoft.com/office/powerpoint/2010/main" val="401318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39700" y="889000"/>
            <a:ext cx="8864600" cy="5080000"/>
          </a:xfrm>
          <a:prstGeom prst="rect">
            <a:avLst/>
          </a:prstGeom>
        </p:spPr>
      </p:pic>
    </p:spTree>
    <p:extLst>
      <p:ext uri="{BB962C8B-B14F-4D97-AF65-F5344CB8AC3E}">
        <p14:creationId xmlns:p14="http://schemas.microsoft.com/office/powerpoint/2010/main" val="284763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539552" y="620688"/>
            <a:ext cx="2988228" cy="2880320"/>
          </a:xfrm>
          <a:prstGeom prst="rect">
            <a:avLst/>
          </a:prstGeom>
        </p:spPr>
      </p:pic>
      <p:pic>
        <p:nvPicPr>
          <p:cNvPr id="4" name="Afbeelding 3"/>
          <p:cNvPicPr>
            <a:picLocks noChangeAspect="1"/>
          </p:cNvPicPr>
          <p:nvPr/>
        </p:nvPicPr>
        <p:blipFill>
          <a:blip r:embed="rId4"/>
          <a:stretch>
            <a:fillRect/>
          </a:stretch>
        </p:blipFill>
        <p:spPr>
          <a:xfrm>
            <a:off x="4716016" y="1556792"/>
            <a:ext cx="3683000" cy="2209800"/>
          </a:xfrm>
          <a:prstGeom prst="rect">
            <a:avLst/>
          </a:prstGeom>
        </p:spPr>
      </p:pic>
      <p:pic>
        <p:nvPicPr>
          <p:cNvPr id="6" name="Afbeelding 5"/>
          <p:cNvPicPr>
            <a:picLocks noChangeAspect="1"/>
          </p:cNvPicPr>
          <p:nvPr/>
        </p:nvPicPr>
        <p:blipFill>
          <a:blip r:embed="rId5"/>
          <a:stretch>
            <a:fillRect/>
          </a:stretch>
        </p:blipFill>
        <p:spPr>
          <a:xfrm>
            <a:off x="683568" y="3861048"/>
            <a:ext cx="3776588" cy="2721720"/>
          </a:xfrm>
          <a:prstGeom prst="rect">
            <a:avLst/>
          </a:prstGeom>
        </p:spPr>
      </p:pic>
      <p:sp>
        <p:nvSpPr>
          <p:cNvPr id="7" name="Tekstvak 6"/>
          <p:cNvSpPr txBox="1"/>
          <p:nvPr/>
        </p:nvSpPr>
        <p:spPr>
          <a:xfrm>
            <a:off x="5436096" y="4869160"/>
            <a:ext cx="2520280" cy="461665"/>
          </a:xfrm>
          <a:prstGeom prst="rect">
            <a:avLst/>
          </a:prstGeom>
          <a:noFill/>
        </p:spPr>
        <p:txBody>
          <a:bodyPr wrap="square" rtlCol="0">
            <a:spAutoFit/>
          </a:bodyPr>
          <a:lstStyle/>
          <a:p>
            <a:r>
              <a:rPr lang="nl-NL" dirty="0" smtClean="0">
                <a:latin typeface="+mj-lt"/>
              </a:rPr>
              <a:t>O</a:t>
            </a:r>
            <a:r>
              <a:rPr lang="is-IS" dirty="0" smtClean="0">
                <a:latin typeface="+mj-lt"/>
              </a:rPr>
              <a:t>f ….............</a:t>
            </a:r>
            <a:endParaRPr lang="nl-NL" dirty="0">
              <a:latin typeface="+mj-lt"/>
            </a:endParaRPr>
          </a:p>
        </p:txBody>
      </p:sp>
    </p:spTree>
    <p:extLst>
      <p:ext uri="{BB962C8B-B14F-4D97-AF65-F5344CB8AC3E}">
        <p14:creationId xmlns:p14="http://schemas.microsoft.com/office/powerpoint/2010/main" val="36666003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07504" y="980728"/>
            <a:ext cx="3570889" cy="2376264"/>
          </a:xfrm>
          <a:prstGeom prst="rect">
            <a:avLst/>
          </a:prstGeom>
        </p:spPr>
      </p:pic>
      <p:pic>
        <p:nvPicPr>
          <p:cNvPr id="3" name="Afbeelding 2"/>
          <p:cNvPicPr>
            <a:picLocks noChangeAspect="1"/>
          </p:cNvPicPr>
          <p:nvPr/>
        </p:nvPicPr>
        <p:blipFill>
          <a:blip r:embed="rId4"/>
          <a:stretch>
            <a:fillRect/>
          </a:stretch>
        </p:blipFill>
        <p:spPr>
          <a:xfrm>
            <a:off x="5508104" y="332656"/>
            <a:ext cx="3240360" cy="2427143"/>
          </a:xfrm>
          <a:prstGeom prst="rect">
            <a:avLst/>
          </a:prstGeom>
        </p:spPr>
      </p:pic>
      <p:pic>
        <p:nvPicPr>
          <p:cNvPr id="4" name="Afbeelding 3"/>
          <p:cNvPicPr>
            <a:picLocks noChangeAspect="1"/>
          </p:cNvPicPr>
          <p:nvPr/>
        </p:nvPicPr>
        <p:blipFill>
          <a:blip r:embed="rId5"/>
          <a:stretch>
            <a:fillRect/>
          </a:stretch>
        </p:blipFill>
        <p:spPr>
          <a:xfrm>
            <a:off x="4932040" y="3789040"/>
            <a:ext cx="3240360" cy="2419946"/>
          </a:xfrm>
          <a:prstGeom prst="rect">
            <a:avLst/>
          </a:prstGeom>
        </p:spPr>
      </p:pic>
      <p:pic>
        <p:nvPicPr>
          <p:cNvPr id="6" name="Afbeelding 5"/>
          <p:cNvPicPr>
            <a:picLocks noChangeAspect="1"/>
          </p:cNvPicPr>
          <p:nvPr/>
        </p:nvPicPr>
        <p:blipFill>
          <a:blip r:embed="rId6"/>
          <a:stretch>
            <a:fillRect/>
          </a:stretch>
        </p:blipFill>
        <p:spPr>
          <a:xfrm>
            <a:off x="323528" y="4221088"/>
            <a:ext cx="3196967" cy="1790301"/>
          </a:xfrm>
          <a:prstGeom prst="rect">
            <a:avLst/>
          </a:prstGeom>
        </p:spPr>
      </p:pic>
      <p:sp>
        <p:nvSpPr>
          <p:cNvPr id="7" name="Titel 6"/>
          <p:cNvSpPr>
            <a:spLocks noGrp="1"/>
          </p:cNvSpPr>
          <p:nvPr>
            <p:ph type="title"/>
          </p:nvPr>
        </p:nvSpPr>
        <p:spPr>
          <a:xfrm>
            <a:off x="179512" y="116632"/>
            <a:ext cx="2374032" cy="720080"/>
          </a:xfrm>
        </p:spPr>
        <p:txBody>
          <a:bodyPr/>
          <a:lstStyle/>
          <a:p>
            <a:r>
              <a:rPr lang="nl-NL" dirty="0" smtClean="0"/>
              <a:t>De eerste!</a:t>
            </a:r>
            <a:endParaRPr lang="nl-NL" dirty="0"/>
          </a:p>
        </p:txBody>
      </p:sp>
    </p:spTree>
    <p:extLst>
      <p:ext uri="{BB962C8B-B14F-4D97-AF65-F5344CB8AC3E}">
        <p14:creationId xmlns:p14="http://schemas.microsoft.com/office/powerpoint/2010/main" val="11135906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656878" y="-26971"/>
            <a:ext cx="5487122" cy="6858000"/>
          </a:xfrm>
          <a:prstGeom prst="rect">
            <a:avLst/>
          </a:prstGeom>
        </p:spPr>
      </p:pic>
      <p:pic>
        <p:nvPicPr>
          <p:cNvPr id="5" name="Afbeelding 4"/>
          <p:cNvPicPr>
            <a:picLocks noChangeAspect="1"/>
          </p:cNvPicPr>
          <p:nvPr/>
        </p:nvPicPr>
        <p:blipFill>
          <a:blip r:embed="rId4"/>
          <a:stretch>
            <a:fillRect/>
          </a:stretch>
        </p:blipFill>
        <p:spPr>
          <a:xfrm>
            <a:off x="0" y="1916832"/>
            <a:ext cx="9144000" cy="1845133"/>
          </a:xfrm>
          <a:prstGeom prst="rect">
            <a:avLst/>
          </a:prstGeom>
        </p:spPr>
      </p:pic>
      <p:pic>
        <p:nvPicPr>
          <p:cNvPr id="8" name="Afbeelding 7"/>
          <p:cNvPicPr>
            <a:picLocks noChangeAspect="1"/>
          </p:cNvPicPr>
          <p:nvPr/>
        </p:nvPicPr>
        <p:blipFill>
          <a:blip r:embed="rId5"/>
          <a:stretch>
            <a:fillRect/>
          </a:stretch>
        </p:blipFill>
        <p:spPr>
          <a:xfrm>
            <a:off x="0" y="3284984"/>
            <a:ext cx="9144000" cy="2307230"/>
          </a:xfrm>
          <a:prstGeom prst="rect">
            <a:avLst/>
          </a:prstGeom>
        </p:spPr>
      </p:pic>
    </p:spTree>
    <p:extLst>
      <p:ext uri="{BB962C8B-B14F-4D97-AF65-F5344CB8AC3E}">
        <p14:creationId xmlns:p14="http://schemas.microsoft.com/office/powerpoint/2010/main" val="66788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3814192" cy="504056"/>
          </a:xfrm>
        </p:spPr>
        <p:txBody>
          <a:bodyPr/>
          <a:lstStyle/>
          <a:p>
            <a:r>
              <a:rPr lang="nl-NL" dirty="0" smtClean="0"/>
              <a:t>Standaardisatie</a:t>
            </a:r>
            <a:endParaRPr lang="nl-NL" dirty="0"/>
          </a:p>
        </p:txBody>
      </p:sp>
      <p:pic>
        <p:nvPicPr>
          <p:cNvPr id="3" name="Afbeelding 2"/>
          <p:cNvPicPr>
            <a:picLocks noChangeAspect="1"/>
          </p:cNvPicPr>
          <p:nvPr/>
        </p:nvPicPr>
        <p:blipFill>
          <a:blip r:embed="rId3"/>
          <a:stretch>
            <a:fillRect/>
          </a:stretch>
        </p:blipFill>
        <p:spPr>
          <a:xfrm>
            <a:off x="467544" y="895511"/>
            <a:ext cx="5627464" cy="5941364"/>
          </a:xfrm>
          <a:prstGeom prst="rect">
            <a:avLst/>
          </a:prstGeom>
        </p:spPr>
      </p:pic>
    </p:spTree>
    <p:extLst>
      <p:ext uri="{BB962C8B-B14F-4D97-AF65-F5344CB8AC3E}">
        <p14:creationId xmlns:p14="http://schemas.microsoft.com/office/powerpoint/2010/main" val="175895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Over kosten en baten </a:t>
            </a:r>
            <a:endParaRPr lang="nl-NL" dirty="0"/>
          </a:p>
        </p:txBody>
      </p:sp>
      <p:sp>
        <p:nvSpPr>
          <p:cNvPr id="3" name="Subtitel 2"/>
          <p:cNvSpPr>
            <a:spLocks noGrp="1"/>
          </p:cNvSpPr>
          <p:nvPr>
            <p:ph type="subTitle" idx="1"/>
          </p:nvPr>
        </p:nvSpPr>
        <p:spPr/>
        <p:txBody>
          <a:bodyPr/>
          <a:lstStyle/>
          <a:p>
            <a:r>
              <a:rPr lang="nl-NL" sz="4000" dirty="0" smtClean="0"/>
              <a:t>Groot</a:t>
            </a:r>
            <a:endParaRPr lang="nl-NL" sz="4000" dirty="0"/>
          </a:p>
        </p:txBody>
      </p:sp>
    </p:spTree>
    <p:extLst>
      <p:ext uri="{BB962C8B-B14F-4D97-AF65-F5344CB8AC3E}">
        <p14:creationId xmlns:p14="http://schemas.microsoft.com/office/powerpoint/2010/main" val="2628327344"/>
      </p:ext>
    </p:extLst>
  </p:cSld>
  <p:clrMapOvr>
    <a:masterClrMapping/>
  </p:clrMapOvr>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angepast 1">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38175</TotalTime>
  <Words>1618</Words>
  <Application>Microsoft Macintosh PowerPoint</Application>
  <PresentationFormat>Diavoorstelling (4:3)</PresentationFormat>
  <Paragraphs>107</Paragraphs>
  <Slides>20</Slides>
  <Notes>20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Standaardontwerp</vt:lpstr>
      <vt:lpstr>“Ik zie dat het kan,   ik begrijp dat het kan   ik moet het alleen nog willen”</vt:lpstr>
      <vt:lpstr>Omdat …..</vt:lpstr>
      <vt:lpstr>PowerPoint-presentatie</vt:lpstr>
      <vt:lpstr>PowerPoint-presentatie</vt:lpstr>
      <vt:lpstr>PowerPoint-presentatie</vt:lpstr>
      <vt:lpstr>De eerste!</vt:lpstr>
      <vt:lpstr>PowerPoint-presentatie</vt:lpstr>
      <vt:lpstr>Standaardisatie</vt:lpstr>
      <vt:lpstr>Over kosten en baten </vt:lpstr>
      <vt:lpstr>Het slotervaart project SVZ, UM en UWV</vt:lpstr>
      <vt:lpstr>Businesscase NXP:  + € 62.000</vt:lpstr>
      <vt:lpstr>Over kosten en baten </vt:lpstr>
      <vt:lpstr>Een autobedrijf De vragen:</vt:lpstr>
      <vt:lpstr>Resultaten </vt:lpstr>
      <vt:lpstr>De financiële business case voor de werkgever</vt:lpstr>
      <vt:lpstr>A win – win situatie</vt:lpstr>
      <vt:lpstr>En ….</vt:lpstr>
      <vt:lpstr>PowerPoint-presentatie</vt:lpstr>
      <vt:lpstr>We gaan door!</vt:lpstr>
      <vt:lpstr>Dank!</vt:lpstr>
    </vt:vector>
  </TitlesOfParts>
  <Manager/>
  <Company>disworks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tom</dc:creator>
  <cp:keywords/>
  <dc:description/>
  <cp:lastModifiedBy>Disworks</cp:lastModifiedBy>
  <cp:revision>187</cp:revision>
  <cp:lastPrinted>2012-03-25T16:20:59Z</cp:lastPrinted>
  <dcterms:created xsi:type="dcterms:W3CDTF">2009-02-18T14:09:03Z</dcterms:created>
  <dcterms:modified xsi:type="dcterms:W3CDTF">2016-09-30T07:57:51Z</dcterms:modified>
  <cp:category/>
</cp:coreProperties>
</file>