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79" r:id="rId5"/>
    <p:sldId id="278" r:id="rId6"/>
    <p:sldId id="262" r:id="rId7"/>
    <p:sldId id="261" r:id="rId8"/>
    <p:sldId id="266" r:id="rId9"/>
    <p:sldId id="264" r:id="rId10"/>
    <p:sldId id="263" r:id="rId11"/>
    <p:sldId id="269" r:id="rId12"/>
    <p:sldId id="265" r:id="rId13"/>
    <p:sldId id="260" r:id="rId14"/>
    <p:sldId id="276" r:id="rId15"/>
    <p:sldId id="277" r:id="rId16"/>
    <p:sldId id="267" r:id="rId17"/>
    <p:sldId id="268" r:id="rId18"/>
    <p:sldId id="271" r:id="rId19"/>
    <p:sldId id="272" r:id="rId20"/>
    <p:sldId id="273" r:id="rId21"/>
    <p:sldId id="274" r:id="rId22"/>
    <p:sldId id="275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44"/>
    <p:restoredTop sz="94674"/>
  </p:normalViewPr>
  <p:slideViewPr>
    <p:cSldViewPr snapToGrid="0" snapToObjects="1">
      <p:cViewPr>
        <p:scale>
          <a:sx n="88" d="100"/>
          <a:sy n="88" d="100"/>
        </p:scale>
        <p:origin x="1216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1"/>
          <c:dPt>
            <c:idx val="0"/>
            <c:bubble3D val="0"/>
            <c:explosion val="0"/>
          </c:dPt>
          <c:dPt>
            <c:idx val="1"/>
            <c:bubble3D val="0"/>
            <c:explosion val="0"/>
          </c:dPt>
          <c:dPt>
            <c:idx val="2"/>
            <c:bubble3D val="0"/>
            <c:explosion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Symptomatisch</a:t>
                    </a:r>
                  </a:p>
                  <a:p>
                    <a:r>
                      <a:rPr lang="en-US" smtClean="0"/>
                      <a:t>herstel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084363283799858"/>
                  <c:y val="-0.232660281229505"/>
                </c:manualLayout>
              </c:layout>
              <c:tx>
                <c:rich>
                  <a:bodyPr anchorCtr="0"/>
                  <a:lstStyle/>
                  <a:p>
                    <a:pPr algn="ctr">
                      <a:defRPr sz="1600"/>
                    </a:pPr>
                    <a:r>
                      <a:rPr lang="en-US" dirty="0" err="1" smtClean="0"/>
                      <a:t>Maatschappelijk</a:t>
                    </a:r>
                    <a:endParaRPr lang="en-US" dirty="0" smtClean="0"/>
                  </a:p>
                  <a:p>
                    <a:pPr algn="ctr">
                      <a:defRPr sz="1600"/>
                    </a:pPr>
                    <a:r>
                      <a:rPr lang="en-US" dirty="0" err="1" smtClean="0"/>
                      <a:t>herstel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841413559593"/>
                      <c:h val="0.159710530258996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Psychiatrische Behandeling</c:v>
                </c:pt>
                <c:pt idx="1">
                  <c:v>Maatschappelijke Participatie</c:v>
                </c:pt>
                <c:pt idx="2">
                  <c:v>Persoonlijk Herstel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33.0</c:v>
                </c:pt>
                <c:pt idx="1">
                  <c:v>33.0</c:v>
                </c:pt>
                <c:pt idx="2">
                  <c:v>33.0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8411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C5D60-BEBF-964F-9A83-C3FA7196FC4D}" type="datetimeFigureOut">
              <a:rPr lang="nl-NL" smtClean="0"/>
              <a:t>30-09-16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9D5F08-5888-024B-911F-F286D5F828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4884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C5D60-BEBF-964F-9A83-C3FA7196FC4D}" type="datetimeFigureOut">
              <a:rPr lang="nl-NL" smtClean="0"/>
              <a:t>30-09-16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9D5F08-5888-024B-911F-F286D5F828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5838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C5D60-BEBF-964F-9A83-C3FA7196FC4D}" type="datetimeFigureOut">
              <a:rPr lang="nl-NL" smtClean="0"/>
              <a:t>30-09-16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9D5F08-5888-024B-911F-F286D5F828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645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C5D60-BEBF-964F-9A83-C3FA7196FC4D}" type="datetimeFigureOut">
              <a:rPr lang="nl-NL" smtClean="0"/>
              <a:t>30-09-16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9D5F08-5888-024B-911F-F286D5F828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2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C5D60-BEBF-964F-9A83-C3FA7196FC4D}" type="datetimeFigureOut">
              <a:rPr lang="nl-NL" smtClean="0"/>
              <a:t>30-09-16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9D5F08-5888-024B-911F-F286D5F828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249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C5D60-BEBF-964F-9A83-C3FA7196FC4D}" type="datetimeFigureOut">
              <a:rPr lang="nl-NL" smtClean="0"/>
              <a:t>30-09-16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9D5F08-5888-024B-911F-F286D5F828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973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C5D60-BEBF-964F-9A83-C3FA7196FC4D}" type="datetimeFigureOut">
              <a:rPr lang="nl-NL" smtClean="0"/>
              <a:t>30-09-16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9D5F08-5888-024B-911F-F286D5F828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608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C5D60-BEBF-964F-9A83-C3FA7196FC4D}" type="datetimeFigureOut">
              <a:rPr lang="nl-NL" smtClean="0"/>
              <a:t>30-09-16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9D5F08-5888-024B-911F-F286D5F828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352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C5D60-BEBF-964F-9A83-C3FA7196FC4D}" type="datetimeFigureOut">
              <a:rPr lang="nl-NL" smtClean="0"/>
              <a:t>30-09-16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9D5F08-5888-024B-911F-F286D5F828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0276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C5D60-BEBF-964F-9A83-C3FA7196FC4D}" type="datetimeFigureOut">
              <a:rPr lang="nl-NL" smtClean="0"/>
              <a:t>30-09-16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9D5F08-5888-024B-911F-F286D5F828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7158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4" Type="http://schemas.openxmlformats.org/officeDocument/2006/relationships/image" Target="../media/image2.emf"/><Relationship Id="rId15" Type="http://schemas.openxmlformats.org/officeDocument/2006/relationships/image" Target="../media/image3.emf"/><Relationship Id="rId16" Type="http://schemas.openxmlformats.org/officeDocument/2006/relationships/image" Target="../media/image4.jpeg"/><Relationship Id="rId17" Type="http://schemas.openxmlformats.org/officeDocument/2006/relationships/image" Target="../media/image5.png"/><Relationship Id="rId18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16834" y="6303047"/>
            <a:ext cx="1564742" cy="3078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687530" y="6265172"/>
            <a:ext cx="1332540" cy="3836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048274" y="6307427"/>
            <a:ext cx="1114328" cy="343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020693" y="6109683"/>
            <a:ext cx="679154" cy="694589"/>
          </a:xfrm>
          <a:prstGeom prst="rect">
            <a:avLst/>
          </a:prstGeom>
        </p:spPr>
      </p:pic>
      <p:pic>
        <p:nvPicPr>
          <p:cNvPr id="11" name="Afbeelding 17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938" y="6072349"/>
            <a:ext cx="1271502" cy="7865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639667" y="6192666"/>
            <a:ext cx="1550516" cy="57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2424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Participatie van mensen met psychisch </a:t>
            </a:r>
            <a:r>
              <a:rPr lang="nl-NL" b="1" dirty="0" smtClean="0"/>
              <a:t>aandoeningen</a:t>
            </a:r>
            <a:br>
              <a:rPr lang="nl-NL" b="1" dirty="0" smtClean="0"/>
            </a:br>
            <a:r>
              <a:rPr lang="nl-NL" b="1" dirty="0" smtClean="0"/>
              <a:t> </a:t>
            </a:r>
            <a:r>
              <a:rPr lang="nl-NL" sz="4900" b="1" dirty="0" smtClean="0"/>
              <a:t>de </a:t>
            </a:r>
            <a:r>
              <a:rPr lang="nl-NL" sz="4900" b="1" dirty="0" smtClean="0">
                <a:solidFill>
                  <a:srgbClr val="FF0000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N</a:t>
            </a:r>
            <a:r>
              <a:rPr lang="nl-NL" sz="4900" b="1" dirty="0" smtClean="0">
                <a:solidFill>
                  <a:srgbClr val="FFC000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i</a:t>
            </a:r>
            <a:r>
              <a:rPr lang="nl-NL" sz="4900" b="1" dirty="0" smtClean="0">
                <a:solidFill>
                  <a:srgbClr val="92D050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e</a:t>
            </a:r>
            <a:r>
              <a:rPr lang="nl-NL" sz="4900" b="1" dirty="0" smtClean="0">
                <a:solidFill>
                  <a:schemeClr val="accent2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u</a:t>
            </a:r>
            <a:r>
              <a:rPr lang="nl-NL" sz="4900" b="1" dirty="0" smtClean="0">
                <a:solidFill>
                  <a:srgbClr val="00B050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w</a:t>
            </a:r>
            <a:r>
              <a:rPr lang="nl-NL" sz="4900" b="1" dirty="0" smtClean="0">
                <a:solidFill>
                  <a:srgbClr val="00B0F0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e</a:t>
            </a:r>
            <a:r>
              <a:rPr lang="nl-NL" sz="4900" b="1" dirty="0" smtClean="0">
                <a:solidFill>
                  <a:schemeClr val="bg1">
                    <a:lumMod val="50000"/>
                  </a:schemeClr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nl-NL" sz="4900" b="1" dirty="0" smtClean="0">
                <a:solidFill>
                  <a:srgbClr val="0070C0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G</a:t>
            </a:r>
            <a:r>
              <a:rPr lang="nl-NL" sz="4900" b="1" dirty="0" smtClean="0">
                <a:solidFill>
                  <a:srgbClr val="C00000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G</a:t>
            </a:r>
            <a:r>
              <a:rPr lang="nl-NL" sz="4900" b="1" dirty="0" smtClean="0">
                <a:solidFill>
                  <a:srgbClr val="7030A0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Z </a:t>
            </a:r>
            <a:r>
              <a:rPr lang="nl-NL" sz="4900" b="1" dirty="0" smtClean="0"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beweging</a:t>
            </a:r>
            <a:endParaRPr lang="nl-NL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4549771"/>
            <a:ext cx="9144000" cy="1178169"/>
          </a:xfrm>
        </p:spPr>
        <p:txBody>
          <a:bodyPr>
            <a:normAutofit/>
          </a:bodyPr>
          <a:lstStyle/>
          <a:p>
            <a:r>
              <a:rPr lang="nl-NL" sz="2000" dirty="0" smtClean="0"/>
              <a:t>Philippe Delespaul</a:t>
            </a:r>
          </a:p>
          <a:p>
            <a:r>
              <a:rPr lang="nl-NL" sz="2000" dirty="0" err="1"/>
              <a:t>Inclusiviteit</a:t>
            </a:r>
            <a:r>
              <a:rPr lang="nl-NL" sz="2000" dirty="0"/>
              <a:t> Werkt</a:t>
            </a:r>
            <a:r>
              <a:rPr lang="nl-NL" sz="2000" dirty="0" smtClean="0"/>
              <a:t>!</a:t>
            </a:r>
          </a:p>
          <a:p>
            <a:r>
              <a:rPr lang="nl-NL" sz="2000" dirty="0" smtClean="0"/>
              <a:t>Expertisecentrum Inclusieve Arbeidsorganisatie – Maastricht 30 september 2016</a:t>
            </a:r>
          </a:p>
          <a:p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5" y="97224"/>
            <a:ext cx="2746549" cy="1025139"/>
          </a:xfrm>
          <a:prstGeom prst="rect">
            <a:avLst/>
          </a:prstGeom>
        </p:spPr>
      </p:pic>
      <p:pic>
        <p:nvPicPr>
          <p:cNvPr id="5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738" y="97224"/>
            <a:ext cx="2244040" cy="138809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261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 smtClean="0"/>
              <a:t>integrale</a:t>
            </a:r>
            <a:r>
              <a:rPr lang="en-US" dirty="0" smtClean="0"/>
              <a:t> ZORG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uitgangspunt</a:t>
            </a:r>
            <a:endParaRPr lang="en-US" dirty="0"/>
          </a:p>
        </p:txBody>
      </p:sp>
      <p:graphicFrame>
        <p:nvGraphicFramePr>
          <p:cNvPr id="2" name="Chart 1"/>
          <p:cNvGraphicFramePr/>
          <p:nvPr>
            <p:extLst/>
          </p:nvPr>
        </p:nvGraphicFramePr>
        <p:xfrm>
          <a:off x="3359595" y="1540084"/>
          <a:ext cx="6774274" cy="4691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4982570" y="2039808"/>
            <a:ext cx="3449401" cy="3524444"/>
            <a:chOff x="4982570" y="2039808"/>
            <a:chExt cx="3449401" cy="3524444"/>
          </a:xfrm>
        </p:grpSpPr>
        <p:grpSp>
          <p:nvGrpSpPr>
            <p:cNvPr id="6" name="Group 5"/>
            <p:cNvGrpSpPr/>
            <p:nvPr/>
          </p:nvGrpSpPr>
          <p:grpSpPr>
            <a:xfrm rot="18142429">
              <a:off x="4823635" y="2198743"/>
              <a:ext cx="3304681" cy="2986812"/>
              <a:chOff x="-218154" y="677798"/>
              <a:chExt cx="3304681" cy="2986812"/>
            </a:xfrm>
          </p:grpSpPr>
          <p:sp>
            <p:nvSpPr>
              <p:cNvPr id="3" name="Isosceles Triangle 2"/>
              <p:cNvSpPr/>
              <p:nvPr/>
            </p:nvSpPr>
            <p:spPr>
              <a:xfrm>
                <a:off x="187008" y="1145272"/>
                <a:ext cx="2494356" cy="2150307"/>
              </a:xfrm>
              <a:prstGeom prst="triangle">
                <a:avLst/>
              </a:prstGeom>
              <a:noFill/>
              <a:ln w="7620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Oval 3"/>
              <p:cNvSpPr/>
              <p:nvPr/>
            </p:nvSpPr>
            <p:spPr>
              <a:xfrm rot="3457571">
                <a:off x="966712" y="677798"/>
                <a:ext cx="934948" cy="934948"/>
              </a:xfrm>
              <a:prstGeom prst="ellipse">
                <a:avLst/>
              </a:prstGeom>
              <a:noFill/>
              <a:ln w="7620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-218154" y="2680264"/>
                <a:ext cx="3304681" cy="984346"/>
                <a:chOff x="-218154" y="2680264"/>
                <a:chExt cx="3304681" cy="984346"/>
              </a:xfrm>
            </p:grpSpPr>
            <p:sp>
              <p:nvSpPr>
                <p:cNvPr id="16" name="Oval 15"/>
                <p:cNvSpPr/>
                <p:nvPr/>
              </p:nvSpPr>
              <p:spPr>
                <a:xfrm rot="3457571">
                  <a:off x="2151579" y="2729662"/>
                  <a:ext cx="934948" cy="934948"/>
                </a:xfrm>
                <a:prstGeom prst="ellipse">
                  <a:avLst/>
                </a:prstGeom>
                <a:solidFill>
                  <a:schemeClr val="bg1"/>
                </a:solidFill>
                <a:ln w="7620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 rot="3457571">
                  <a:off x="-218154" y="2680264"/>
                  <a:ext cx="934948" cy="934948"/>
                </a:xfrm>
                <a:prstGeom prst="ellipse">
                  <a:avLst/>
                </a:prstGeom>
                <a:solidFill>
                  <a:schemeClr val="bg1"/>
                </a:solidFill>
                <a:ln w="7620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err="1">
                      <a:solidFill>
                        <a:srgbClr val="000000"/>
                      </a:solidFill>
                    </a:rPr>
                    <a:t>omge-ving</a:t>
                  </a:r>
                  <a:endParaRPr lang="en-US" sz="12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4622" y="2785933"/>
              <a:ext cx="897349" cy="89734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8291" y="2657612"/>
              <a:ext cx="962144" cy="96214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69806" y="4867209"/>
              <a:ext cx="578677" cy="69704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250004" y="2080339"/>
            <a:ext cx="1001932" cy="1321259"/>
            <a:chOff x="3942228" y="2080338"/>
            <a:chExt cx="1001932" cy="1321259"/>
          </a:xfrm>
        </p:grpSpPr>
        <p:sp>
          <p:nvSpPr>
            <p:cNvPr id="7" name="Curved Right Arrow 6"/>
            <p:cNvSpPr/>
            <p:nvPr/>
          </p:nvSpPr>
          <p:spPr>
            <a:xfrm rot="5400000">
              <a:off x="4113778" y="1908788"/>
              <a:ext cx="599926" cy="943025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Curved Right Arrow 14"/>
            <p:cNvSpPr/>
            <p:nvPr/>
          </p:nvSpPr>
          <p:spPr>
            <a:xfrm rot="16200000">
              <a:off x="4172685" y="2630121"/>
              <a:ext cx="599926" cy="943025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rot="18032122">
            <a:off x="7297492" y="3767560"/>
            <a:ext cx="1001932" cy="1321259"/>
            <a:chOff x="3942228" y="2080338"/>
            <a:chExt cx="1001932" cy="1321259"/>
          </a:xfrm>
        </p:grpSpPr>
        <p:sp>
          <p:nvSpPr>
            <p:cNvPr id="18" name="Curved Right Arrow 17"/>
            <p:cNvSpPr/>
            <p:nvPr/>
          </p:nvSpPr>
          <p:spPr>
            <a:xfrm rot="5400000">
              <a:off x="4113778" y="1908788"/>
              <a:ext cx="599926" cy="943025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Curved Right Arrow 18"/>
            <p:cNvSpPr/>
            <p:nvPr/>
          </p:nvSpPr>
          <p:spPr>
            <a:xfrm rot="16200000">
              <a:off x="4172685" y="2630121"/>
              <a:ext cx="599926" cy="943025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 rot="3415558">
            <a:off x="5220689" y="3806536"/>
            <a:ext cx="1001932" cy="1321259"/>
            <a:chOff x="3942228" y="2080338"/>
            <a:chExt cx="1001932" cy="1321259"/>
          </a:xfrm>
        </p:grpSpPr>
        <p:sp>
          <p:nvSpPr>
            <p:cNvPr id="21" name="Curved Right Arrow 20"/>
            <p:cNvSpPr/>
            <p:nvPr/>
          </p:nvSpPr>
          <p:spPr>
            <a:xfrm rot="5400000">
              <a:off x="4113778" y="1908788"/>
              <a:ext cx="599926" cy="943025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Curved Right Arrow 21"/>
            <p:cNvSpPr/>
            <p:nvPr/>
          </p:nvSpPr>
          <p:spPr>
            <a:xfrm rot="16200000">
              <a:off x="4172685" y="2630121"/>
              <a:ext cx="599926" cy="943025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 rot="16200000" flipH="1">
            <a:off x="-1252977" y="2935102"/>
            <a:ext cx="4211782" cy="1015663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6000" b="1" dirty="0" smtClean="0">
                <a:solidFill>
                  <a:srgbClr val="FF0000"/>
                </a:solidFill>
              </a:rPr>
              <a:t>kennis</a:t>
            </a:r>
            <a:endParaRPr lang="nl-NL" sz="6000" b="1" dirty="0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1237" y="2383604"/>
            <a:ext cx="1903544" cy="190354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 rot="16200000">
            <a:off x="-561410" y="3048662"/>
            <a:ext cx="4212820" cy="83099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3-voudig </a:t>
            </a:r>
            <a:r>
              <a:rPr lang="en-US" sz="4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herstel</a:t>
            </a:r>
            <a:endParaRPr lang="en-US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22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category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ziekte </a:t>
            </a:r>
            <a:r>
              <a:rPr lang="nl-NL" dirty="0" err="1" smtClean="0"/>
              <a:t>vs</a:t>
            </a:r>
            <a:r>
              <a:rPr lang="nl-NL" dirty="0" smtClean="0"/>
              <a:t> kwetsbaarheid</a:t>
            </a:r>
            <a:endParaRPr lang="nl-NL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alphaModFix amt="41000"/>
          </a:blip>
          <a:stretch>
            <a:fillRect/>
          </a:stretch>
        </p:blipFill>
        <p:spPr>
          <a:xfrm>
            <a:off x="2711450" y="1079500"/>
            <a:ext cx="6769100" cy="4699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16200000" flipH="1">
            <a:off x="-1252977" y="2935102"/>
            <a:ext cx="4211782" cy="1015663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6000" b="1" dirty="0" smtClean="0">
                <a:solidFill>
                  <a:srgbClr val="FF0000"/>
                </a:solidFill>
              </a:rPr>
              <a:t>kennis</a:t>
            </a:r>
            <a:endParaRPr lang="nl-NL" sz="60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561410" y="3048662"/>
            <a:ext cx="4212820" cy="83099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3-voudig </a:t>
            </a:r>
            <a:r>
              <a:rPr lang="en-US" sz="4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herstel</a:t>
            </a:r>
            <a:endParaRPr lang="en-US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45454" y="1298802"/>
            <a:ext cx="7501092" cy="175432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nl-NL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kwetsbaarheid is </a:t>
            </a:r>
          </a:p>
          <a:p>
            <a:pPr algn="ctr"/>
            <a:r>
              <a:rPr lang="nl-NL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periodes problematisch</a:t>
            </a:r>
            <a:endParaRPr lang="nl-NL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72175" y="3715431"/>
            <a:ext cx="8047652" cy="175432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nl-NL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weerbaarheid ontwikkelt </a:t>
            </a:r>
          </a:p>
          <a:p>
            <a:pPr algn="ctr"/>
            <a:r>
              <a:rPr lang="nl-NL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zich door actie/engagement</a:t>
            </a:r>
            <a:endParaRPr lang="nl-NL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784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677720" y="1977597"/>
            <a:ext cx="3271668" cy="1395097"/>
          </a:xfrm>
          <a:prstGeom prst="ellipse">
            <a:avLst/>
          </a:prstGeom>
          <a:solidFill>
            <a:schemeClr val="bg1">
              <a:lumMod val="75000"/>
              <a:alpha val="45000"/>
            </a:schemeClr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=50</a:t>
            </a:r>
            <a:r>
              <a:rPr lang="en-US" sz="5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</a:t>
            </a:r>
          </a:p>
          <a:p>
            <a:pPr algn="ctr"/>
            <a:r>
              <a:rPr lang="en-US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uitkeringen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GGZ en </a:t>
            </a:r>
            <a:r>
              <a:rPr lang="nl-NL" dirty="0" smtClean="0"/>
              <a:t>participatie: twee cijfers</a:t>
            </a:r>
            <a:endParaRPr lang="nl-NL" dirty="0"/>
          </a:p>
        </p:txBody>
      </p:sp>
      <p:sp>
        <p:nvSpPr>
          <p:cNvPr id="13" name="Oval 12"/>
          <p:cNvSpPr/>
          <p:nvPr/>
        </p:nvSpPr>
        <p:spPr>
          <a:xfrm>
            <a:off x="8082132" y="4312746"/>
            <a:ext cx="3271668" cy="1395097"/>
          </a:xfrm>
          <a:prstGeom prst="ellipse">
            <a:avLst/>
          </a:prstGeom>
          <a:solidFill>
            <a:schemeClr val="bg1">
              <a:lumMod val="75000"/>
              <a:alpha val="45000"/>
            </a:schemeClr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65%</a:t>
            </a:r>
            <a:endParaRPr lang="en-US" sz="54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heeft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actieve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werk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wens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07544" y="1970665"/>
            <a:ext cx="6197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nl-NL" sz="3200" dirty="0" smtClean="0"/>
              <a:t>GGZ: we geven 4x meer uit aan uitkeringen dan aan zorg</a:t>
            </a:r>
          </a:p>
          <a:p>
            <a:pPr marL="285750" indent="-285750">
              <a:buFont typeface="Arial" charset="0"/>
              <a:buChar char="•"/>
            </a:pPr>
            <a:r>
              <a:rPr lang="nl-NL" sz="3200" dirty="0" smtClean="0"/>
              <a:t>Somatiek: we geven 4x meer aan zorg uit dan aan uitkeringen 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3073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sz="6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falende integratie</a:t>
            </a:r>
            <a:br>
              <a:rPr lang="nl-NL" sz="6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nl-NL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(over </a:t>
            </a:r>
            <a:r>
              <a:rPr lang="nl-NL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het faciliteren van participatie)</a:t>
            </a:r>
            <a:endParaRPr lang="nl-NL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41739"/>
            <a:ext cx="10515600" cy="4351338"/>
          </a:xfrm>
        </p:spPr>
        <p:txBody>
          <a:bodyPr/>
          <a:lstStyle/>
          <a:p>
            <a:r>
              <a:rPr lang="nl-NL" dirty="0" smtClean="0"/>
              <a:t>Discriminatie (?)</a:t>
            </a:r>
            <a:endParaRPr lang="nl-NL" dirty="0" smtClean="0"/>
          </a:p>
          <a:p>
            <a:pPr lvl="1"/>
            <a:r>
              <a:rPr lang="nl-NL" dirty="0" smtClean="0"/>
              <a:t>het managen van risico’s (bij een aanstelling</a:t>
            </a:r>
            <a:r>
              <a:rPr lang="nl-NL" dirty="0" smtClean="0"/>
              <a:t>)</a:t>
            </a:r>
          </a:p>
          <a:p>
            <a:pPr lvl="1"/>
            <a:r>
              <a:rPr lang="nl-NL" dirty="0" smtClean="0"/>
              <a:t>de ‘perceptie’ van een niet te managen ‘ziekte’-risico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disincentives (=paradoxaal beleid) (!)</a:t>
            </a:r>
          </a:p>
          <a:p>
            <a:pPr lvl="1"/>
            <a:r>
              <a:rPr lang="nl-NL" dirty="0" smtClean="0"/>
              <a:t>risico’s nemen wordt afgestraft (vrijwilligerswerk doen, kan leiden tot verlies van uitkering)</a:t>
            </a:r>
          </a:p>
          <a:p>
            <a:pPr lvl="1"/>
            <a:r>
              <a:rPr lang="nl-NL" dirty="0" smtClean="0"/>
              <a:t>in een groep die een periodieke handicap heeft, geen ‘lineaire’</a:t>
            </a:r>
          </a:p>
          <a:p>
            <a:pPr lvl="1"/>
            <a:r>
              <a:rPr lang="nl-NL" dirty="0" smtClean="0"/>
              <a:t>in een groep waarbij motivatie/demotivatie, hoop/wanhoop een rol speelt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051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5771" y="266571"/>
            <a:ext cx="1166948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ons vangnet stelsel</a:t>
            </a:r>
          </a:p>
          <a:p>
            <a:pPr algn="ctr"/>
            <a:r>
              <a:rPr lang="nl-NL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(de sociale zekerheid/</a:t>
            </a:r>
            <a:r>
              <a:rPr lang="nl-NL" sz="4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arbeidsreïntegratie</a:t>
            </a:r>
            <a:r>
              <a:rPr lang="nl-NL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</a:t>
            </a:r>
            <a:r>
              <a:rPr lang="nl-NL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nl-NL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nl-NL" sz="2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nl-NL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 gericht op personen met </a:t>
            </a:r>
          </a:p>
          <a:p>
            <a:pPr algn="ctr"/>
            <a:r>
              <a:rPr lang="nl-NL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een ’stabiele’ handicap </a:t>
            </a:r>
          </a:p>
          <a:p>
            <a:pPr algn="ctr"/>
            <a:r>
              <a:rPr lang="nl-NL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(fysisch/verstandelijk =%)</a:t>
            </a:r>
          </a:p>
          <a:p>
            <a:pPr algn="ctr"/>
            <a:endParaRPr lang="nl-NL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nl-NL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psychopathologie = periodieke handicap</a:t>
            </a:r>
            <a:endParaRPr lang="nl-NL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27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0285" y="2109885"/>
            <a:ext cx="1166948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hervorming van het stelsel</a:t>
            </a:r>
            <a:endParaRPr lang="nl-NL" sz="4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nl-NL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nl-NL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andere methodieken: IPS</a:t>
            </a:r>
            <a:endParaRPr lang="nl-NL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013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FF0000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N</a:t>
            </a:r>
            <a:r>
              <a:rPr lang="nl-NL" b="1" dirty="0">
                <a:solidFill>
                  <a:srgbClr val="FFC000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i</a:t>
            </a:r>
            <a:r>
              <a:rPr lang="nl-NL" b="1" dirty="0">
                <a:solidFill>
                  <a:srgbClr val="92D050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e</a:t>
            </a:r>
            <a:r>
              <a:rPr lang="nl-NL" b="1" dirty="0">
                <a:solidFill>
                  <a:schemeClr val="accent2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u</a:t>
            </a:r>
            <a:r>
              <a:rPr lang="nl-NL" b="1" dirty="0">
                <a:solidFill>
                  <a:srgbClr val="00B050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w</a:t>
            </a:r>
            <a:r>
              <a:rPr lang="nl-NL" b="1" dirty="0">
                <a:solidFill>
                  <a:srgbClr val="00B0F0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e</a:t>
            </a:r>
            <a:r>
              <a:rPr lang="nl-NL" b="1" dirty="0">
                <a:solidFill>
                  <a:schemeClr val="bg1">
                    <a:lumMod val="50000"/>
                  </a:schemeClr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nl-NL" b="1" dirty="0" smtClean="0">
                <a:solidFill>
                  <a:srgbClr val="0070C0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G</a:t>
            </a:r>
            <a:r>
              <a:rPr lang="nl-NL" b="1" dirty="0" smtClean="0">
                <a:solidFill>
                  <a:srgbClr val="C00000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G</a:t>
            </a:r>
            <a:r>
              <a:rPr lang="nl-NL" b="1" dirty="0" smtClean="0">
                <a:solidFill>
                  <a:srgbClr val="7030A0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Z </a:t>
            </a:r>
            <a:r>
              <a:rPr lang="nl-NL" b="1" dirty="0" smtClean="0"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tewerkstellingsagenda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534886"/>
            <a:ext cx="8686800" cy="4525963"/>
          </a:xfrm>
        </p:spPr>
        <p:txBody>
          <a:bodyPr>
            <a:normAutofit/>
          </a:bodyPr>
          <a:lstStyle/>
          <a:p>
            <a:r>
              <a:rPr lang="nl-NL" dirty="0" smtClean="0"/>
              <a:t>ervaringsdeskundige (professional) als teamlid</a:t>
            </a:r>
          </a:p>
          <a:p>
            <a:pPr lvl="1"/>
            <a:r>
              <a:rPr lang="nl-NL" dirty="0" err="1" smtClean="0"/>
              <a:t>peers</a:t>
            </a:r>
            <a:r>
              <a:rPr lang="nl-NL" dirty="0" smtClean="0"/>
              <a:t> &amp; familie</a:t>
            </a:r>
          </a:p>
          <a:p>
            <a:pPr lvl="1"/>
            <a:r>
              <a:rPr lang="nl-NL" dirty="0" smtClean="0"/>
              <a:t>20% / 80%</a:t>
            </a:r>
          </a:p>
          <a:p>
            <a:r>
              <a:rPr lang="nl-NL" dirty="0" smtClean="0"/>
              <a:t>werkgever als sociale ondernemer voor mensen met belevingservaring </a:t>
            </a:r>
            <a:r>
              <a:rPr lang="nl-NL" sz="2400" dirty="0"/>
              <a:t>(participatiedomein)</a:t>
            </a:r>
            <a:endParaRPr lang="nl-NL" dirty="0" smtClean="0"/>
          </a:p>
          <a:p>
            <a:pPr lvl="1"/>
            <a:r>
              <a:rPr lang="nl-NL" dirty="0" smtClean="0"/>
              <a:t>50% / 50%</a:t>
            </a:r>
          </a:p>
          <a:p>
            <a:r>
              <a:rPr lang="nl-NL" dirty="0" smtClean="0"/>
              <a:t>burgerinitiatieven van </a:t>
            </a:r>
            <a:r>
              <a:rPr lang="nl-NL" dirty="0" err="1" smtClean="0"/>
              <a:t>mensen+ervaring</a:t>
            </a:r>
            <a:r>
              <a:rPr lang="nl-NL" dirty="0" smtClean="0"/>
              <a:t> </a:t>
            </a:r>
            <a:r>
              <a:rPr lang="nl-NL" sz="2400" dirty="0"/>
              <a:t>(</a:t>
            </a:r>
            <a:r>
              <a:rPr lang="nl-NL" sz="2400" dirty="0" err="1"/>
              <a:t>consumer</a:t>
            </a:r>
            <a:r>
              <a:rPr lang="nl-NL" sz="2400" dirty="0"/>
              <a:t>-run)</a:t>
            </a:r>
            <a:endParaRPr lang="nl-NL" dirty="0" smtClean="0"/>
          </a:p>
          <a:p>
            <a:pPr lvl="1"/>
            <a:r>
              <a:rPr lang="nl-NL" dirty="0" smtClean="0"/>
              <a:t>80% / 20%</a:t>
            </a:r>
          </a:p>
          <a:p>
            <a:r>
              <a:rPr lang="nl-NL" dirty="0" smtClean="0"/>
              <a:t>sociale economie</a:t>
            </a:r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 rot="16200000" flipH="1">
            <a:off x="-1252977" y="2685305"/>
            <a:ext cx="4211782" cy="1015663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6000" b="1" dirty="0" smtClean="0">
                <a:solidFill>
                  <a:srgbClr val="FF0000"/>
                </a:solidFill>
              </a:rPr>
              <a:t>resources</a:t>
            </a:r>
            <a:endParaRPr lang="nl-NL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78"/>
            <a:ext cx="12192000" cy="579043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54764" y="-657275"/>
            <a:ext cx="10515600" cy="2852737"/>
          </a:xfrm>
          <a:prstGeom prst="rect">
            <a:avLst/>
          </a:prstGeom>
          <a:ln>
            <a:noFill/>
          </a:ln>
        </p:spPr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6000" dirty="0" smtClean="0">
                <a:ln>
                  <a:solidFill>
                    <a:schemeClr val="accent4"/>
                  </a:solidFill>
                </a:ln>
                <a:solidFill>
                  <a:schemeClr val="accent4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nationaal plan</a:t>
            </a:r>
          </a:p>
          <a:p>
            <a:pPr algn="ctr"/>
            <a:r>
              <a:rPr lang="nl-NL" sz="6000" dirty="0" smtClean="0">
                <a:ln>
                  <a:solidFill>
                    <a:schemeClr val="accent4"/>
                  </a:solidFill>
                </a:ln>
                <a:solidFill>
                  <a:schemeClr val="accent4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voor psychisch welbevinden</a:t>
            </a:r>
            <a:endParaRPr lang="nl-NL" sz="6000" dirty="0">
              <a:ln>
                <a:solidFill>
                  <a:schemeClr val="accent4"/>
                </a:solidFill>
              </a:ln>
              <a:solidFill>
                <a:schemeClr val="accent4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23272" y="2493823"/>
            <a:ext cx="3369502" cy="138809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81403" y="4158641"/>
            <a:ext cx="5974915" cy="7139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b="1" dirty="0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2017 - 2027</a:t>
            </a:r>
            <a:endParaRPr lang="nl-NL" sz="40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756" y="3757809"/>
            <a:ext cx="533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6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449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810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38425" y="556857"/>
            <a:ext cx="954593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5400" b="1" dirty="0">
                <a:solidFill>
                  <a:srgbClr val="FF0000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N</a:t>
            </a:r>
            <a:r>
              <a:rPr lang="nl-NL" sz="5400" b="1" dirty="0">
                <a:solidFill>
                  <a:srgbClr val="FFC000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i</a:t>
            </a:r>
            <a:r>
              <a:rPr lang="nl-NL" sz="5400" b="1" dirty="0">
                <a:solidFill>
                  <a:srgbClr val="92D050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e</a:t>
            </a:r>
            <a:r>
              <a:rPr lang="nl-NL" sz="5400" b="1" dirty="0">
                <a:solidFill>
                  <a:schemeClr val="accent2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u</a:t>
            </a:r>
            <a:r>
              <a:rPr lang="nl-NL" sz="5400" b="1" dirty="0">
                <a:solidFill>
                  <a:srgbClr val="00B050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w</a:t>
            </a:r>
            <a:r>
              <a:rPr lang="nl-NL" sz="5400" b="1" dirty="0">
                <a:solidFill>
                  <a:srgbClr val="00B0F0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e</a:t>
            </a:r>
            <a:r>
              <a:rPr lang="nl-NL" sz="5400" b="1" dirty="0">
                <a:solidFill>
                  <a:schemeClr val="bg1">
                    <a:lumMod val="50000"/>
                  </a:schemeClr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nl-NL" sz="5400" b="1" dirty="0">
                <a:solidFill>
                  <a:srgbClr val="0070C0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G</a:t>
            </a:r>
            <a:r>
              <a:rPr lang="nl-NL" sz="5400" b="1" dirty="0">
                <a:solidFill>
                  <a:srgbClr val="C00000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G</a:t>
            </a:r>
            <a:r>
              <a:rPr lang="nl-NL" sz="5400" b="1" dirty="0">
                <a:solidFill>
                  <a:srgbClr val="7030A0"/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Z </a:t>
            </a:r>
            <a:r>
              <a:rPr lang="nl-NL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nl-NL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nl-NL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nl-NL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nl-NL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inclusie door participatie</a:t>
            </a:r>
            <a:br>
              <a:rPr lang="nl-NL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nl-NL" sz="5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nl-NL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participatie door inclusie</a:t>
            </a:r>
            <a:endParaRPr lang="nl-NL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69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140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733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177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89143" y="5631543"/>
            <a:ext cx="269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De telegraaf, 28 sept. 2016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75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sz="67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‘ze’ zijn onder ons</a:t>
            </a:r>
            <a:br>
              <a:rPr lang="nl-NL" sz="67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nl-NL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(over inclusie en exclusie</a:t>
            </a:r>
            <a:r>
              <a:rPr lang="nl-NL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</a:t>
            </a:r>
            <a:endParaRPr lang="nl-NL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979" y="1803643"/>
            <a:ext cx="6743378" cy="397169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747550" y="3744227"/>
            <a:ext cx="2067281" cy="881525"/>
          </a:xfrm>
          <a:prstGeom prst="ellipse">
            <a:avLst/>
          </a:prstGeom>
          <a:solidFill>
            <a:schemeClr val="bg1">
              <a:lumMod val="75000"/>
              <a:alpha val="45000"/>
            </a:schemeClr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24+%</a:t>
            </a:r>
          </a:p>
          <a:p>
            <a:pPr algn="ctr"/>
            <a:r>
              <a:rPr lang="en-US" sz="15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jaar-prevalentie</a:t>
            </a:r>
            <a:endParaRPr lang="en-US" sz="15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6747550" y="2791775"/>
            <a:ext cx="2067281" cy="881525"/>
          </a:xfrm>
          <a:prstGeom prst="ellipse">
            <a:avLst/>
          </a:prstGeom>
          <a:solidFill>
            <a:schemeClr val="bg1">
              <a:lumMod val="75000"/>
              <a:alpha val="45000"/>
            </a:schemeClr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44+%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life-</a:t>
            </a:r>
            <a:r>
              <a:rPr lang="en-US" sz="135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prevalentie</a:t>
            </a:r>
            <a:endParaRPr lang="en-US" sz="135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8732003" y="3268001"/>
            <a:ext cx="2067281" cy="881525"/>
          </a:xfrm>
          <a:prstGeom prst="ellipse">
            <a:avLst/>
          </a:prstGeom>
          <a:solidFill>
            <a:schemeClr val="bg1">
              <a:lumMod val="75000"/>
              <a:alpha val="45000"/>
            </a:schemeClr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90+%</a:t>
            </a:r>
          </a:p>
          <a:p>
            <a:pPr algn="ctr"/>
            <a:r>
              <a:rPr lang="en-US" sz="15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betrokkenen-prevalentie</a:t>
            </a:r>
            <a:endParaRPr lang="en-US" sz="15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6747550" y="4625073"/>
            <a:ext cx="2067281" cy="881525"/>
          </a:xfrm>
          <a:prstGeom prst="ellipse">
            <a:avLst/>
          </a:prstGeom>
          <a:solidFill>
            <a:schemeClr val="bg1">
              <a:lumMod val="75000"/>
              <a:alpha val="45000"/>
            </a:schemeClr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6+%</a:t>
            </a:r>
          </a:p>
          <a:p>
            <a:pPr algn="ctr"/>
            <a:r>
              <a:rPr lang="en-US" sz="15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zorg-prevalentie</a:t>
            </a:r>
            <a:endParaRPr lang="en-US" sz="15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8732595" y="4625073"/>
            <a:ext cx="2067281" cy="881525"/>
          </a:xfrm>
          <a:prstGeom prst="ellipse">
            <a:avLst/>
          </a:prstGeom>
          <a:solidFill>
            <a:schemeClr val="bg1">
              <a:lumMod val="75000"/>
              <a:alpha val="45000"/>
            </a:schemeClr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1.6%</a:t>
            </a:r>
          </a:p>
          <a:p>
            <a:pPr algn="ctr"/>
            <a:r>
              <a:rPr lang="en-US" sz="15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EPA</a:t>
            </a:r>
          </a:p>
        </p:txBody>
      </p:sp>
    </p:spTree>
    <p:extLst>
      <p:ext uri="{BB962C8B-B14F-4D97-AF65-F5344CB8AC3E}">
        <p14:creationId xmlns:p14="http://schemas.microsoft.com/office/powerpoint/2010/main" val="28100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558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nl-NL" dirty="0" smtClean="0"/>
              <a:t>leeftijdsverdeling – impact</a:t>
            </a:r>
            <a:br>
              <a:rPr lang="nl-NL" dirty="0" smtClean="0"/>
            </a:br>
            <a:r>
              <a:rPr lang="nl-NL" sz="2000" dirty="0" smtClean="0"/>
              <a:t>(</a:t>
            </a:r>
            <a:r>
              <a:rPr lang="nl-NL" sz="2000" dirty="0" err="1" smtClean="0"/>
              <a:t>global</a:t>
            </a:r>
            <a:r>
              <a:rPr lang="nl-NL" sz="2000" dirty="0" smtClean="0"/>
              <a:t> </a:t>
            </a:r>
            <a:r>
              <a:rPr lang="nl-NL" sz="2000" dirty="0" err="1" smtClean="0"/>
              <a:t>burden</a:t>
            </a:r>
            <a:r>
              <a:rPr lang="nl-NL" sz="2000" dirty="0" smtClean="0"/>
              <a:t> of </a:t>
            </a:r>
            <a:r>
              <a:rPr lang="nl-NL" sz="2000" dirty="0" err="1" smtClean="0"/>
              <a:t>disease</a:t>
            </a:r>
            <a:r>
              <a:rPr lang="nl-NL" sz="2000" dirty="0" smtClean="0"/>
              <a:t>)</a:t>
            </a:r>
            <a:endParaRPr lang="nl-NL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067637"/>
            <a:ext cx="8282703" cy="502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0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325714" y="915620"/>
            <a:ext cx="7540572" cy="4624039"/>
            <a:chOff x="1025912" y="936702"/>
            <a:chExt cx="7540572" cy="4624039"/>
          </a:xfrm>
        </p:grpSpPr>
        <p:sp>
          <p:nvSpPr>
            <p:cNvPr id="5" name="Right Arrow 4"/>
            <p:cNvSpPr/>
            <p:nvPr/>
          </p:nvSpPr>
          <p:spPr>
            <a:xfrm>
              <a:off x="1107688" y="5211336"/>
              <a:ext cx="7458796" cy="34940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Up Arrow 5"/>
            <p:cNvSpPr/>
            <p:nvPr/>
          </p:nvSpPr>
          <p:spPr>
            <a:xfrm>
              <a:off x="1025912" y="936702"/>
              <a:ext cx="327103" cy="4527396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535151" y="3204117"/>
              <a:ext cx="7031333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535151" y="2045368"/>
              <a:ext cx="7031333" cy="215365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250406" y="1888958"/>
              <a:ext cx="1038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/>
                <a:t>somatiek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70160" y="3334644"/>
              <a:ext cx="11991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psychiatrie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1623756" y="2445306"/>
              <a:ext cx="6878933" cy="762356"/>
            </a:xfrm>
            <a:prstGeom prst="line">
              <a:avLst/>
            </a:prstGeom>
            <a:ln w="7620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083442" y="553965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1960</a:t>
            </a:r>
            <a:endParaRPr lang="nl-NL" dirty="0"/>
          </a:p>
        </p:txBody>
      </p:sp>
      <p:sp>
        <p:nvSpPr>
          <p:cNvPr id="7" name="TextBox 6"/>
          <p:cNvSpPr txBox="1"/>
          <p:nvPr/>
        </p:nvSpPr>
        <p:spPr>
          <a:xfrm>
            <a:off x="8718698" y="553965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2010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GGZ verliest de strijd</a:t>
            </a:r>
            <a:r>
              <a:rPr lang="is-IS" dirty="0" smtClean="0"/>
              <a:t>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331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6253" y="1021249"/>
            <a:ext cx="7273918" cy="4084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835" y="2133202"/>
            <a:ext cx="3272873" cy="36098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18869" y="3407336"/>
            <a:ext cx="8536614" cy="2623795"/>
          </a:xfrm>
          <a:prstGeom prst="rect">
            <a:avLst/>
          </a:prstGeom>
          <a:solidFill>
            <a:srgbClr val="FFFFFF"/>
          </a:solidFill>
          <a:ln>
            <a:solidFill>
              <a:schemeClr val="bg2">
                <a:lumMod val="90000"/>
              </a:schemeClr>
            </a:solidFill>
          </a:ln>
          <a:effectLst>
            <a:innerShdw blurRad="63500" dist="101600" dir="2700000">
              <a:prstClr val="black">
                <a:alpha val="50000"/>
              </a:prstClr>
            </a:innerShdw>
          </a:effectLst>
        </p:spPr>
        <p:txBody>
          <a:bodyPr wrap="squar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contourClr>
                <a:schemeClr val="bg1"/>
              </a:contourClr>
            </a:sp3d>
          </a:bodyPr>
          <a:lstStyle/>
          <a:p>
            <a:pPr algn="ctr"/>
            <a:endParaRPr lang="nl-NL" sz="1200" dirty="0">
              <a:solidFill>
                <a:srgbClr val="FF0000"/>
              </a:solidFill>
              <a:effectLst>
                <a:outerShdw blurRad="50800" dist="762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28600"/>
            <a:r>
              <a:rPr lang="nl-NL" sz="2800" dirty="0" smtClean="0">
                <a:solidFill>
                  <a:srgbClr val="FF0000"/>
                </a:solidFill>
                <a:effectLst>
                  <a:outerShdw blurRad="50800" dist="76200" algn="l" rotWithShape="0">
                    <a:prstClr val="black">
                      <a:alpha val="40000"/>
                    </a:prstClr>
                  </a:outerShdw>
                </a:effectLst>
              </a:rPr>
              <a:t>1/3 </a:t>
            </a:r>
            <a:r>
              <a:rPr lang="nl-NL" sz="2800" dirty="0">
                <a:solidFill>
                  <a:srgbClr val="FF0000"/>
                </a:solidFill>
                <a:effectLst>
                  <a:outerShdw blurRad="50800" dist="76200" algn="l" rotWithShape="0">
                    <a:prstClr val="black">
                      <a:alpha val="40000"/>
                    </a:prstClr>
                  </a:outerShdw>
                </a:effectLst>
              </a:rPr>
              <a:t>minder psychische morbiditeit</a:t>
            </a:r>
          </a:p>
          <a:p>
            <a:pPr marL="228600"/>
            <a:r>
              <a:rPr lang="nl-NL" sz="2800" dirty="0">
                <a:solidFill>
                  <a:srgbClr val="FF0000"/>
                </a:solidFill>
                <a:effectLst>
                  <a:outerShdw blurRad="50800" dist="76200" algn="l" rotWithShape="0">
                    <a:prstClr val="black">
                      <a:alpha val="40000"/>
                    </a:prstClr>
                  </a:outerShdw>
                </a:effectLst>
              </a:rPr>
              <a:t>1/3 minder </a:t>
            </a:r>
            <a:r>
              <a:rPr lang="nl-NL" sz="2800" dirty="0" err="1">
                <a:solidFill>
                  <a:srgbClr val="FF0000"/>
                </a:solidFill>
                <a:effectLst>
                  <a:outerShdw blurRad="50800" dist="76200" algn="l" rotWithShape="0">
                    <a:prstClr val="black">
                      <a:alpha val="40000"/>
                    </a:prstClr>
                  </a:outerShdw>
                </a:effectLst>
              </a:rPr>
              <a:t>su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50800" dist="76200" algn="l" rotWithShape="0">
                    <a:prstClr val="black">
                      <a:alpha val="40000"/>
                    </a:prstClr>
                  </a:outerShdw>
                </a:effectLst>
              </a:rPr>
              <a:t>ï</a:t>
            </a:r>
            <a:r>
              <a:rPr lang="nl-NL" sz="2800" dirty="0" err="1" smtClean="0">
                <a:solidFill>
                  <a:srgbClr val="FF0000"/>
                </a:solidFill>
                <a:effectLst>
                  <a:outerShdw blurRad="50800" dist="76200" algn="l" rotWithShape="0">
                    <a:prstClr val="black">
                      <a:alpha val="40000"/>
                    </a:prstClr>
                  </a:outerShdw>
                </a:effectLst>
              </a:rPr>
              <a:t>cides</a:t>
            </a:r>
            <a:endParaRPr lang="nl-NL" sz="2800" dirty="0">
              <a:solidFill>
                <a:srgbClr val="FF0000"/>
              </a:solidFill>
              <a:effectLst>
                <a:outerShdw blurRad="50800" dist="762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28600"/>
            <a:r>
              <a:rPr lang="nl-NL" sz="2800" dirty="0" smtClean="0">
                <a:ln>
                  <a:solidFill>
                    <a:srgbClr val="00B050"/>
                  </a:solidFill>
                </a:ln>
                <a:noFill/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  <a:reflection stA="45000" endPos="65000" dist="368300" dir="5400000" sy="-100000" algn="bl" rotWithShape="0"/>
                </a:effectLst>
              </a:rPr>
              <a:t>1/3 meer maatschappelijke participatie</a:t>
            </a:r>
          </a:p>
          <a:p>
            <a:pPr marL="228600"/>
            <a:r>
              <a:rPr lang="nl-NL" sz="2800" dirty="0" smtClean="0">
                <a:solidFill>
                  <a:srgbClr val="FF0000"/>
                </a:solidFill>
                <a:effectLst>
                  <a:outerShdw blurRad="50800" dist="76200" algn="l" rotWithShape="0">
                    <a:prstClr val="black">
                      <a:alpha val="40000"/>
                    </a:prstClr>
                  </a:outerShdw>
                </a:effectLst>
              </a:rPr>
              <a:t>1/3 </a:t>
            </a:r>
            <a:r>
              <a:rPr lang="nl-NL" sz="2800" dirty="0">
                <a:solidFill>
                  <a:srgbClr val="FF0000"/>
                </a:solidFill>
                <a:effectLst>
                  <a:outerShdw blurRad="50800" dist="76200" algn="l" rotWithShape="0">
                    <a:prstClr val="black">
                      <a:alpha val="40000"/>
                    </a:prstClr>
                  </a:outerShdw>
                </a:effectLst>
              </a:rPr>
              <a:t>minder Ernstige Psychische Aandoeningen</a:t>
            </a:r>
          </a:p>
          <a:p>
            <a:pPr marL="228600"/>
            <a:r>
              <a:rPr lang="nl-NL" sz="2800" dirty="0">
                <a:solidFill>
                  <a:srgbClr val="FF0000"/>
                </a:solidFill>
                <a:effectLst>
                  <a:outerShdw blurRad="50800" dist="76200" algn="l" rotWithShape="0">
                    <a:prstClr val="black">
                      <a:alpha val="40000"/>
                    </a:prstClr>
                  </a:outerShdw>
                </a:effectLst>
              </a:rPr>
              <a:t>50% reductie kloof in levensverwachting EPA</a:t>
            </a:r>
          </a:p>
          <a:p>
            <a:endParaRPr lang="nl-NL" sz="1400" dirty="0">
              <a:solidFill>
                <a:srgbClr val="FF0000"/>
              </a:solidFill>
              <a:effectLst>
                <a:outerShdw blurRad="50800" dist="762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597" y="158032"/>
            <a:ext cx="2495473" cy="3519126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 rot="16200000" flipH="1">
            <a:off x="-2497899" y="3066641"/>
            <a:ext cx="6567055" cy="1015663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6000" b="1" dirty="0" smtClean="0">
                <a:solidFill>
                  <a:srgbClr val="FF0000"/>
                </a:solidFill>
              </a:rPr>
              <a:t>Kaders</a:t>
            </a:r>
            <a:endParaRPr lang="nl-NL" sz="6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435258" y="3158974"/>
            <a:ext cx="2090637" cy="83099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ambitie</a:t>
            </a:r>
            <a:endParaRPr lang="en-US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9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2274" y="2109585"/>
            <a:ext cx="9144000" cy="3568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689" y="147460"/>
            <a:ext cx="2200275" cy="687586"/>
          </a:xfrm>
          <a:prstGeom prst="rect">
            <a:avLst/>
          </a:prstGeom>
        </p:spPr>
      </p:pic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2254984" y="962586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nl-NL" b="1" dirty="0" smtClean="0"/>
              <a:t>UN </a:t>
            </a:r>
            <a:r>
              <a:rPr lang="nl-NL" b="1" dirty="0" err="1" smtClean="0"/>
              <a:t>Convention</a:t>
            </a:r>
            <a:r>
              <a:rPr lang="nl-NL" b="1" dirty="0" smtClean="0"/>
              <a:t> on de </a:t>
            </a:r>
            <a:r>
              <a:rPr lang="nl-NL" b="1" dirty="0" err="1" smtClean="0"/>
              <a:t>Rights</a:t>
            </a:r>
            <a:r>
              <a:rPr lang="nl-NL" b="1" dirty="0" smtClean="0"/>
              <a:t> of </a:t>
            </a:r>
            <a:br>
              <a:rPr lang="nl-NL" b="1" dirty="0" smtClean="0"/>
            </a:br>
            <a:r>
              <a:rPr lang="nl-NL" b="1" dirty="0" smtClean="0"/>
              <a:t>Persons </a:t>
            </a:r>
            <a:r>
              <a:rPr lang="nl-NL" b="1" dirty="0" err="1" smtClean="0"/>
              <a:t>with</a:t>
            </a:r>
            <a:r>
              <a:rPr lang="nl-NL" b="1" dirty="0" smtClean="0"/>
              <a:t> </a:t>
            </a:r>
            <a:r>
              <a:rPr lang="nl-NL" b="1" dirty="0" err="1" smtClean="0"/>
              <a:t>Disabilities</a:t>
            </a:r>
            <a:r>
              <a:rPr lang="nl-NL" b="1" dirty="0" smtClean="0"/>
              <a:t> (2007)</a:t>
            </a:r>
            <a:endParaRPr lang="nl-NL" b="1" dirty="0"/>
          </a:p>
        </p:txBody>
      </p:sp>
      <p:sp>
        <p:nvSpPr>
          <p:cNvPr id="15" name="TextBox 14"/>
          <p:cNvSpPr txBox="1"/>
          <p:nvPr/>
        </p:nvSpPr>
        <p:spPr>
          <a:xfrm rot="16200000" flipH="1">
            <a:off x="-2497899" y="3066641"/>
            <a:ext cx="6567055" cy="1015663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6000" b="1" dirty="0" smtClean="0">
                <a:solidFill>
                  <a:srgbClr val="FF0000"/>
                </a:solidFill>
              </a:rPr>
              <a:t>Kaders</a:t>
            </a:r>
            <a:endParaRPr lang="nl-NL" sz="6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821145" y="3158974"/>
            <a:ext cx="4603440" cy="83099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8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billijkheid</a:t>
            </a:r>
            <a:r>
              <a:rPr lang="en-US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&amp; </a:t>
            </a:r>
            <a:r>
              <a:rPr lang="en-US" sz="4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recht</a:t>
            </a:r>
            <a:endParaRPr lang="en-US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1524000" y="666750"/>
            <a:ext cx="9144000" cy="5524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24223" y="1027906"/>
            <a:ext cx="7251405" cy="1077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05647" y="1825625"/>
            <a:ext cx="10515600" cy="4351338"/>
          </a:xfrm>
        </p:spPr>
        <p:txBody>
          <a:bodyPr>
            <a:normAutofit/>
          </a:bodyPr>
          <a:lstStyle/>
          <a:p>
            <a:r>
              <a:rPr lang="nl-NL" dirty="0" smtClean="0"/>
              <a:t>iedereen heeft recht op </a:t>
            </a:r>
            <a:r>
              <a:rPr lang="nl-NL" dirty="0" smtClean="0"/>
              <a:t>‘zorg’ (meer </a:t>
            </a:r>
            <a:r>
              <a:rPr lang="nl-NL" smtClean="0"/>
              <a:t>dan enkel GGZ)</a:t>
            </a:r>
            <a:r>
              <a:rPr lang="nl-NL" dirty="0" smtClean="0"/>
              <a:t>	</a:t>
            </a:r>
          </a:p>
          <a:p>
            <a:pPr lvl="1"/>
            <a:r>
              <a:rPr lang="nl-NL" dirty="0" smtClean="0"/>
              <a:t>bij </a:t>
            </a:r>
            <a:r>
              <a:rPr lang="nl-NL" dirty="0" err="1" smtClean="0"/>
              <a:t>extentie</a:t>
            </a:r>
            <a:r>
              <a:rPr lang="nl-NL" dirty="0" smtClean="0"/>
              <a:t>: de maatschappij heeft de verantwoordelijkheid om iedereen </a:t>
            </a:r>
            <a:r>
              <a:rPr lang="nl-NL" sz="2000" dirty="0" smtClean="0"/>
              <a:t>(gehandicapt of niet)</a:t>
            </a:r>
            <a:r>
              <a:rPr lang="nl-NL" dirty="0" smtClean="0"/>
              <a:t> evenwaardig in staat te stellen </a:t>
            </a:r>
            <a:r>
              <a:rPr lang="nl-NL" sz="2000" dirty="0" smtClean="0"/>
              <a:t>(eigen) </a:t>
            </a:r>
            <a:r>
              <a:rPr lang="nl-NL" dirty="0" smtClean="0"/>
              <a:t>doelen te realiseren</a:t>
            </a:r>
          </a:p>
          <a:p>
            <a:r>
              <a:rPr lang="nl-NL" dirty="0" smtClean="0"/>
              <a:t>iedereen mag zorg weigeren</a:t>
            </a:r>
          </a:p>
          <a:p>
            <a:pPr lvl="1"/>
            <a:r>
              <a:rPr lang="nl-NL" dirty="0" smtClean="0"/>
              <a:t>handicaps </a:t>
            </a:r>
            <a:r>
              <a:rPr lang="nl-NL" sz="2000" dirty="0" smtClean="0"/>
              <a:t>(ook in het hoofd </a:t>
            </a:r>
            <a:r>
              <a:rPr lang="mr-IN" sz="2000" dirty="0" smtClean="0"/>
              <a:t>–</a:t>
            </a:r>
            <a:r>
              <a:rPr lang="nl-NL" sz="2000" dirty="0" smtClean="0"/>
              <a:t> verstandelijk/psychisch) </a:t>
            </a:r>
            <a:r>
              <a:rPr lang="nl-NL" dirty="0" smtClean="0"/>
              <a:t>zijn geen reden om dit </a:t>
            </a:r>
            <a:r>
              <a:rPr lang="nl-NL" dirty="0" err="1" smtClean="0"/>
              <a:t>funda-menteel</a:t>
            </a:r>
            <a:r>
              <a:rPr lang="nl-NL" dirty="0" smtClean="0"/>
              <a:t> recht op eigen keuzes in vraag te stellen </a:t>
            </a:r>
            <a:r>
              <a:rPr lang="nl-NL" sz="2000" dirty="0" smtClean="0"/>
              <a:t>(per definitie mondige burgers)</a:t>
            </a:r>
            <a:br>
              <a:rPr lang="nl-NL" sz="2000" dirty="0" smtClean="0"/>
            </a:br>
            <a:r>
              <a:rPr lang="nl-NL" sz="2000" dirty="0" smtClean="0"/>
              <a:t>(niet elke consequentie van die keuze is een maatschappelijke verantwoordelijkheid)</a:t>
            </a:r>
          </a:p>
          <a:p>
            <a:endParaRPr lang="nl-NL" sz="400" dirty="0"/>
          </a:p>
          <a:p>
            <a:r>
              <a:rPr lang="nl-NL" dirty="0"/>
              <a:t>uitzonderingen</a:t>
            </a:r>
            <a:r>
              <a:rPr lang="nl-NL" dirty="0">
                <a:solidFill>
                  <a:schemeClr val="bg2">
                    <a:lumMod val="90000"/>
                  </a:schemeClr>
                </a:solidFill>
              </a:rPr>
              <a:t> moeten </a:t>
            </a:r>
            <a:r>
              <a:rPr lang="nl-NL" dirty="0" smtClean="0"/>
              <a:t>(extreem) beperkt </a:t>
            </a:r>
            <a:r>
              <a:rPr lang="nl-NL" dirty="0">
                <a:solidFill>
                  <a:schemeClr val="bg2">
                    <a:lumMod val="90000"/>
                  </a:schemeClr>
                </a:solidFill>
              </a:rPr>
              <a:t>blijven </a:t>
            </a:r>
            <a:endParaRPr lang="nl-NL" dirty="0" smtClean="0">
              <a:solidFill>
                <a:schemeClr val="bg2">
                  <a:lumMod val="90000"/>
                </a:schemeClr>
              </a:solidFill>
            </a:endParaRPr>
          </a:p>
          <a:p>
            <a:pPr lvl="1"/>
            <a:r>
              <a:rPr lang="nl-NL" dirty="0" smtClean="0">
                <a:solidFill>
                  <a:schemeClr val="bg2">
                    <a:lumMod val="90000"/>
                  </a:schemeClr>
                </a:solidFill>
              </a:rPr>
              <a:t>en hebben </a:t>
            </a:r>
            <a:r>
              <a:rPr lang="nl-NL" u="sng" dirty="0" smtClean="0">
                <a:solidFill>
                  <a:schemeClr val="bg2">
                    <a:lumMod val="90000"/>
                  </a:schemeClr>
                </a:solidFill>
              </a:rPr>
              <a:t>niet</a:t>
            </a:r>
            <a:r>
              <a:rPr lang="nl-NL" dirty="0" smtClean="0">
                <a:solidFill>
                  <a:schemeClr val="bg2">
                    <a:lumMod val="90000"/>
                  </a:schemeClr>
                </a:solidFill>
              </a:rPr>
              <a:t> met bovenstaande 2 regels te maken;</a:t>
            </a:r>
          </a:p>
          <a:p>
            <a:pPr lvl="1"/>
            <a:r>
              <a:rPr lang="nl-NL" dirty="0" smtClean="0">
                <a:solidFill>
                  <a:schemeClr val="bg2">
                    <a:lumMod val="90000"/>
                  </a:schemeClr>
                </a:solidFill>
              </a:rPr>
              <a:t>bijv. wel (bewezen) gevaar (voor anderen), niet verondersteld gevaar</a:t>
            </a:r>
            <a:r>
              <a:rPr lang="is-IS" dirty="0" smtClean="0">
                <a:solidFill>
                  <a:schemeClr val="bg2">
                    <a:lumMod val="90000"/>
                  </a:schemeClr>
                </a:solidFill>
              </a:rPr>
              <a:t>…</a:t>
            </a:r>
            <a:endParaRPr lang="nl-NL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verbluffend eenvoudige regels voor zorg</a:t>
            </a:r>
            <a:r>
              <a:rPr lang="is-IS" dirty="0" smtClean="0"/>
              <a:t>…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 rot="16200000" flipH="1">
            <a:off x="-1252977" y="2935102"/>
            <a:ext cx="4211782" cy="1015663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6000" b="1" dirty="0" smtClean="0">
                <a:solidFill>
                  <a:srgbClr val="FF0000"/>
                </a:solidFill>
              </a:rPr>
              <a:t>regels</a:t>
            </a:r>
            <a:endParaRPr lang="nl-NL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45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78"/>
            <a:ext cx="12192000" cy="579043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54764" y="-657275"/>
            <a:ext cx="10515600" cy="2852737"/>
          </a:xfrm>
          <a:prstGeom prst="rect">
            <a:avLst/>
          </a:prstGeom>
          <a:ln>
            <a:noFill/>
          </a:ln>
        </p:spPr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6000" dirty="0" smtClean="0">
                <a:ln>
                  <a:solidFill>
                    <a:schemeClr val="accent4"/>
                  </a:solidFill>
                </a:ln>
                <a:solidFill>
                  <a:schemeClr val="accent4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nationaal plan</a:t>
            </a:r>
          </a:p>
          <a:p>
            <a:pPr algn="ctr"/>
            <a:r>
              <a:rPr lang="nl-NL" sz="6000" dirty="0" smtClean="0">
                <a:ln>
                  <a:solidFill>
                    <a:schemeClr val="accent4"/>
                  </a:solidFill>
                </a:ln>
                <a:solidFill>
                  <a:schemeClr val="accent4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voor psychisch welbevinden</a:t>
            </a:r>
            <a:endParaRPr lang="nl-NL" sz="6000" dirty="0">
              <a:ln>
                <a:solidFill>
                  <a:schemeClr val="accent4"/>
                </a:solidFill>
              </a:ln>
              <a:solidFill>
                <a:schemeClr val="accent4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23272" y="2493823"/>
            <a:ext cx="3369502" cy="138809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81403" y="4158641"/>
            <a:ext cx="5974915" cy="7139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b="1" dirty="0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2017 - 2027</a:t>
            </a:r>
            <a:endParaRPr lang="nl-NL" sz="4000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756" y="3757809"/>
            <a:ext cx="533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4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1900</TotalTime>
  <Words>335</Words>
  <Application>Microsoft Macintosh PowerPoint</Application>
  <PresentationFormat>Widescreen</PresentationFormat>
  <Paragraphs>102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Calibri Light</vt:lpstr>
      <vt:lpstr>Mangal</vt:lpstr>
      <vt:lpstr>Arial</vt:lpstr>
      <vt:lpstr>Office Theme</vt:lpstr>
      <vt:lpstr>Participatie van mensen met psychisch aandoeningen  de Nieuwe GGZ beweging</vt:lpstr>
      <vt:lpstr>PowerPoint Presentation</vt:lpstr>
      <vt:lpstr>‘ze’ zijn onder ons (over inclusie en exclusie)</vt:lpstr>
      <vt:lpstr>leeftijdsverdeling – impact (global burden of disease)</vt:lpstr>
      <vt:lpstr>GGZ verliest de strijd…</vt:lpstr>
      <vt:lpstr>PowerPoint Presentation</vt:lpstr>
      <vt:lpstr>UN Convention on de Rights of  Persons with Disabilities (2007)</vt:lpstr>
      <vt:lpstr>verbluffend eenvoudige regels voor zorg…</vt:lpstr>
      <vt:lpstr>PowerPoint Presentation</vt:lpstr>
      <vt:lpstr>integrale ZORG als uitgangspunt</vt:lpstr>
      <vt:lpstr>ziekte vs kwetsbaarheid</vt:lpstr>
      <vt:lpstr>GGZ en participatie: twee cijfers</vt:lpstr>
      <vt:lpstr>falende integratie (over het faciliteren van participatie)</vt:lpstr>
      <vt:lpstr>PowerPoint Presentation</vt:lpstr>
      <vt:lpstr>PowerPoint Presentation</vt:lpstr>
      <vt:lpstr>Nieuwe GGZ tewerkstellingsagenda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Participatie van mensen met psychisch aandoeningen  de Nieuwe GGZ </dc:title>
  <dc:creator>Philippe Delespaul</dc:creator>
  <cp:lastModifiedBy>Philippe Delespaul</cp:lastModifiedBy>
  <cp:revision>28</cp:revision>
  <dcterms:created xsi:type="dcterms:W3CDTF">2016-09-27T09:06:52Z</dcterms:created>
  <dcterms:modified xsi:type="dcterms:W3CDTF">2016-09-30T08:27:22Z</dcterms:modified>
</cp:coreProperties>
</file>