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74" r:id="rId3"/>
    <p:sldMasterId id="2147483684" r:id="rId4"/>
  </p:sldMasterIdLst>
  <p:notesMasterIdLst>
    <p:notesMasterId r:id="rId47"/>
  </p:notesMasterIdLst>
  <p:sldIdLst>
    <p:sldId id="257" r:id="rId5"/>
    <p:sldId id="271" r:id="rId6"/>
    <p:sldId id="272" r:id="rId7"/>
    <p:sldId id="277" r:id="rId8"/>
    <p:sldId id="279" r:id="rId9"/>
    <p:sldId id="273" r:id="rId10"/>
    <p:sldId id="288" r:id="rId11"/>
    <p:sldId id="281" r:id="rId12"/>
    <p:sldId id="282" r:id="rId13"/>
    <p:sldId id="280" r:id="rId14"/>
    <p:sldId id="283" r:id="rId15"/>
    <p:sldId id="284" r:id="rId16"/>
    <p:sldId id="285" r:id="rId17"/>
    <p:sldId id="286" r:id="rId18"/>
    <p:sldId id="287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5" r:id="rId44"/>
    <p:sldId id="313" r:id="rId45"/>
    <p:sldId id="314" r:id="rId46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B8B43-2EA8-F44B-BCC1-AB554B4E6D26}" v="5" dt="2018-07-13T06:11:56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140" autoAdjust="0"/>
  </p:normalViewPr>
  <p:slideViewPr>
    <p:cSldViewPr snapToObjects="1">
      <p:cViewPr varScale="1">
        <p:scale>
          <a:sx n="67" d="100"/>
          <a:sy n="67" d="100"/>
        </p:scale>
        <p:origin x="1188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2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380C9-F4D5-4D66-A2DF-41CDA4406AA7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44C13-EE8B-4FF8-8D41-2F56CD67C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noProof="0" dirty="0" smtClean="0"/>
              <a:t>Vraag aan de zaal voorleggen/ anders dan culturele diversiteit in man/vrouw verhoudingen. Tevens ligt het accent op duurzaam verwijzend</a:t>
            </a:r>
            <a:r>
              <a:rPr lang="nl-NL" baseline="0" noProof="0" dirty="0" smtClean="0"/>
              <a:t> naar het gezond behoud van werkenden en werkzoekenden.</a:t>
            </a:r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4C13-EE8B-4FF8-8D41-2F56CD67CA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0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4C13-EE8B-4FF8-8D41-2F56CD67CA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24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844C13-EE8B-4FF8-8D41-2F56CD67C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98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Factsheets</a:t>
            </a:r>
            <a:r>
              <a:rPr lang="nl-NL" dirty="0" smtClean="0"/>
              <a:t> Banenafspraak, derde kwartaal 2017, vierde kwartaal 2017, eerste kwartaal 2018 en tweede kwartaal 2018 (www.uwv.nl/over </a:t>
            </a:r>
            <a:r>
              <a:rPr lang="nl-NL" dirty="0" err="1" smtClean="0"/>
              <a:t>uwv</a:t>
            </a:r>
            <a:r>
              <a:rPr lang="nl-NL" dirty="0" smtClean="0"/>
              <a:t>). </a:t>
            </a:r>
          </a:p>
          <a:p>
            <a:r>
              <a:rPr lang="nl-NL" dirty="0" smtClean="0"/>
              <a:t>UWV (2018). Duurzaamheid van werk binnen de Banenafspraak 2016-2017. Analyse op basis van het </a:t>
            </a:r>
            <a:r>
              <a:rPr lang="nl-NL" dirty="0" err="1" smtClean="0"/>
              <a:t>doelgroepregister</a:t>
            </a:r>
            <a:r>
              <a:rPr lang="nl-NL" dirty="0" smtClean="0"/>
              <a:t> en de </a:t>
            </a:r>
            <a:r>
              <a:rPr lang="nl-NL" dirty="0" err="1" smtClean="0"/>
              <a:t>polisadministratie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4C13-EE8B-4FF8-8D41-2F56CD67CA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6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4C13-EE8B-4FF8-8D41-2F56CD67CA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4C13-EE8B-4FF8-8D41-2F56CD67CA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4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Zijlstra, F., Mulders, H., &amp; Nijhuis, F. (2012).  Inclusieve organisaties. Op weg naar duurzame arbeidsparticipatie. Tijdschrift voor Arbeidsvraagstukken (28).</a:t>
            </a:r>
          </a:p>
          <a:p>
            <a:r>
              <a:rPr lang="nl-NL" dirty="0" smtClean="0"/>
              <a:t>https://www.cbs.nl/nl-nl/nieuws/2018/46/meer-psychische-vermoeidheid-ervaren-door-werk</a:t>
            </a:r>
          </a:p>
          <a:p>
            <a:r>
              <a:rPr lang="nl-NL" dirty="0" smtClean="0"/>
              <a:t>https://www.beroepsziekten.nl/sites/default/files/documents/NCVB_Beroepsziekten_in-cijfers-2018.pdf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4C13-EE8B-4FF8-8D41-2F56CD67CA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1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4C13-EE8B-4FF8-8D41-2F56CD67CA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0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4C13-EE8B-4FF8-8D41-2F56CD67CA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9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4C13-EE8B-4FF8-8D41-2F56CD67CA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4C13-EE8B-4FF8-8D41-2F56CD67CA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0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8C11F452-C432-854B-BA0C-339693431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763" y="2679"/>
            <a:ext cx="9134475" cy="513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43000" y="1943100"/>
            <a:ext cx="7467600" cy="10858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168"/>
              </a:spcBef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5" y="316170"/>
            <a:ext cx="1617209" cy="6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92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53697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4738971"/>
            <a:ext cx="550734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4630501"/>
            <a:ext cx="2106474" cy="38031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9" y="80861"/>
            <a:ext cx="1617209" cy="4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9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2"/>
          <a:stretch/>
        </p:blipFill>
        <p:spPr>
          <a:xfrm>
            <a:off x="360001" y="4630499"/>
            <a:ext cx="2073053" cy="3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0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endParaRPr lang="nl-NL"/>
          </a:p>
        </p:txBody>
      </p:sp>
      <p:pic>
        <p:nvPicPr>
          <p:cNvPr id="10" name="Afbeelding 6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0" y="4485258"/>
            <a:ext cx="2106474" cy="50708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8" y="107814"/>
            <a:ext cx="1617209" cy="6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492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405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4630501"/>
            <a:ext cx="2106474" cy="3803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9" y="80861"/>
            <a:ext cx="1617209" cy="4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836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405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1" y="4630499"/>
            <a:ext cx="2099789" cy="38031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9" y="80861"/>
            <a:ext cx="1617209" cy="4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55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405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9"/>
          <a:stretch/>
        </p:blipFill>
        <p:spPr>
          <a:xfrm>
            <a:off x="360001" y="4630499"/>
            <a:ext cx="2079737" cy="38031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9" y="80861"/>
            <a:ext cx="1617209" cy="4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453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Afbeelding 6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34327" y="4616786"/>
            <a:ext cx="2106474" cy="50708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8" y="107814"/>
            <a:ext cx="1617209" cy="6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12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/>
        </p:blipFill>
        <p:spPr>
          <a:xfrm>
            <a:off x="360001" y="4630499"/>
            <a:ext cx="2086421" cy="38031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9" y="80861"/>
            <a:ext cx="1617209" cy="4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89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360001" y="4630501"/>
            <a:ext cx="2066368" cy="38031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9" y="80861"/>
            <a:ext cx="1617209" cy="4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751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53697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4738971"/>
            <a:ext cx="550734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4630501"/>
            <a:ext cx="2106474" cy="38031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9" y="80861"/>
            <a:ext cx="1617209" cy="4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1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49322DE6-EA82-0142-A340-58DDC29AE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2232"/>
            <a:ext cx="9136063" cy="513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28801"/>
            <a:ext cx="7530600" cy="3257549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F08A01"/>
              </a:buClr>
              <a:defRPr sz="2800">
                <a:solidFill>
                  <a:srgbClr val="626367"/>
                </a:solidFill>
                <a:latin typeface="Arial"/>
                <a:cs typeface="Arial"/>
              </a:defRPr>
            </a:lvl1pPr>
            <a:lvl2pPr>
              <a:buClr>
                <a:srgbClr val="1B76C0"/>
              </a:buClr>
              <a:defRPr>
                <a:solidFill>
                  <a:srgbClr val="626367"/>
                </a:solidFill>
                <a:latin typeface="Arial"/>
                <a:cs typeface="Arial"/>
              </a:defRPr>
            </a:lvl2pPr>
            <a:lvl3pPr>
              <a:buClr>
                <a:srgbClr val="DA1B12"/>
              </a:buClr>
              <a:buFont typeface="Arial"/>
              <a:buChar char="•"/>
              <a:defRPr>
                <a:solidFill>
                  <a:srgbClr val="626367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626367"/>
                </a:solidFill>
              </a:defRPr>
            </a:lvl4pPr>
            <a:lvl5pPr>
              <a:defRPr>
                <a:solidFill>
                  <a:srgbClr val="626367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8" name="Subtitel 2"/>
          <p:cNvSpPr>
            <a:spLocks noGrp="1"/>
          </p:cNvSpPr>
          <p:nvPr>
            <p:ph type="subTitle" idx="10"/>
          </p:nvPr>
        </p:nvSpPr>
        <p:spPr>
          <a:xfrm>
            <a:off x="1079999" y="819150"/>
            <a:ext cx="8057547" cy="457200"/>
          </a:xfrm>
          <a:prstGeom prst="rect">
            <a:avLst/>
          </a:prstGeom>
        </p:spPr>
        <p:txBody>
          <a:bodyPr wrap="square" lIns="0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69304"/>
            <a:ext cx="1617209" cy="6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014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2"/>
          <a:stretch/>
        </p:blipFill>
        <p:spPr>
          <a:xfrm>
            <a:off x="360001" y="4630499"/>
            <a:ext cx="2073053" cy="3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24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4630501"/>
            <a:ext cx="2106474" cy="38031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9" y="80861"/>
            <a:ext cx="1617209" cy="4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0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31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79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29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63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3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63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15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3BF6A42-CA36-344F-9A6F-CEC763E136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763" y="2679"/>
            <a:ext cx="9134475" cy="513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013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8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38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5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405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8" y="107814"/>
            <a:ext cx="1617209" cy="6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 descr="UM40_RGB_B_blauw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251520" y="4587974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7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405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1" y="4630499"/>
            <a:ext cx="2099789" cy="38031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9" y="80861"/>
            <a:ext cx="1617209" cy="4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44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405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9"/>
          <a:stretch/>
        </p:blipFill>
        <p:spPr>
          <a:xfrm>
            <a:off x="360001" y="4630499"/>
            <a:ext cx="2079737" cy="38031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9" y="80861"/>
            <a:ext cx="1617209" cy="4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59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8" y="107814"/>
            <a:ext cx="1617209" cy="6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6" descr="UM40_RGB_B_blauw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4505561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2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/>
        </p:blipFill>
        <p:spPr>
          <a:xfrm>
            <a:off x="360001" y="4630499"/>
            <a:ext cx="2086421" cy="38031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9" y="80861"/>
            <a:ext cx="1617209" cy="4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43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360001" y="4630501"/>
            <a:ext cx="2066368" cy="38031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9" y="80861"/>
            <a:ext cx="1617209" cy="49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47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2720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4738971"/>
            <a:ext cx="3977658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2" y="4738800"/>
            <a:ext cx="37065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677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257175" indent="-257175" algn="l" defTabSz="342900" rtl="0" eaLnBrk="1" latinLnBrk="0" hangingPunct="1">
        <a:spcBef>
          <a:spcPts val="0"/>
        </a:spcBef>
        <a:buFont typeface="Arial"/>
        <a:buChar char="•"/>
        <a:defRPr sz="2700" kern="1200">
          <a:solidFill>
            <a:schemeClr val="tx1"/>
          </a:solidFill>
          <a:latin typeface="+mj-lt"/>
          <a:ea typeface="+mn-ea"/>
          <a:cs typeface="Verdana"/>
        </a:defRPr>
      </a:lvl1pPr>
      <a:lvl2pPr marL="538163" indent="-269081" algn="l" defTabSz="3429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2pPr>
      <a:lvl3pPr marL="804863" indent="-267891" algn="l" defTabSz="342900" rtl="0" eaLnBrk="1" latinLnBrk="0" hangingPunct="1">
        <a:spcBef>
          <a:spcPts val="0"/>
        </a:spcBef>
        <a:buFont typeface="Lucida Grande"/>
        <a:buChar char="-"/>
        <a:defRPr sz="2100" kern="1200">
          <a:solidFill>
            <a:schemeClr val="tx1"/>
          </a:solidFill>
          <a:latin typeface="+mj-lt"/>
          <a:ea typeface="+mn-ea"/>
          <a:cs typeface="Verdana"/>
        </a:defRPr>
      </a:lvl3pPr>
      <a:lvl4pPr marL="1072754" indent="-266700" algn="l" defTabSz="342900" rtl="0" eaLnBrk="1" latinLnBrk="0" hangingPunct="1">
        <a:spcBef>
          <a:spcPts val="0"/>
        </a:spcBef>
        <a:buFont typeface="Lucida Grande"/>
        <a:buChar char="-"/>
        <a:defRPr sz="1800" kern="1200">
          <a:solidFill>
            <a:schemeClr val="tx1"/>
          </a:solidFill>
          <a:latin typeface="+mj-lt"/>
          <a:ea typeface="+mn-ea"/>
          <a:cs typeface="Verdana"/>
        </a:defRPr>
      </a:lvl4pPr>
      <a:lvl5pPr marL="1345406" indent="-270272" algn="l" defTabSz="342900" rtl="0" eaLnBrk="1" latinLnBrk="0" hangingPunct="1">
        <a:spcBef>
          <a:spcPts val="0"/>
        </a:spcBef>
        <a:buFont typeface="Lucida Grande"/>
        <a:buChar char="-"/>
        <a:defRPr sz="1800" kern="1200">
          <a:solidFill>
            <a:schemeClr val="tx1"/>
          </a:solidFill>
          <a:latin typeface="+mj-lt"/>
          <a:ea typeface="+mn-ea"/>
          <a:cs typeface="Verdan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2720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4738971"/>
            <a:ext cx="3977658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2" y="4738800"/>
            <a:ext cx="37065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746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257175" indent="-257175" algn="l" defTabSz="342900" rtl="0" eaLnBrk="1" latinLnBrk="0" hangingPunct="1">
        <a:spcBef>
          <a:spcPts val="0"/>
        </a:spcBef>
        <a:buFont typeface="Arial"/>
        <a:buChar char="•"/>
        <a:defRPr sz="2700" kern="1200">
          <a:solidFill>
            <a:schemeClr val="tx1"/>
          </a:solidFill>
          <a:latin typeface="+mj-lt"/>
          <a:ea typeface="+mn-ea"/>
          <a:cs typeface="Verdana"/>
        </a:defRPr>
      </a:lvl1pPr>
      <a:lvl2pPr marL="538163" indent="-269081" algn="l" defTabSz="3429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2pPr>
      <a:lvl3pPr marL="804863" indent="-267891" algn="l" defTabSz="342900" rtl="0" eaLnBrk="1" latinLnBrk="0" hangingPunct="1">
        <a:spcBef>
          <a:spcPts val="0"/>
        </a:spcBef>
        <a:buFont typeface="Lucida Grande"/>
        <a:buChar char="-"/>
        <a:defRPr sz="2100" kern="1200">
          <a:solidFill>
            <a:schemeClr val="tx1"/>
          </a:solidFill>
          <a:latin typeface="+mj-lt"/>
          <a:ea typeface="+mn-ea"/>
          <a:cs typeface="Verdana"/>
        </a:defRPr>
      </a:lvl3pPr>
      <a:lvl4pPr marL="1072754" indent="-266700" algn="l" defTabSz="342900" rtl="0" eaLnBrk="1" latinLnBrk="0" hangingPunct="1">
        <a:spcBef>
          <a:spcPts val="0"/>
        </a:spcBef>
        <a:buFont typeface="Lucida Grande"/>
        <a:buChar char="-"/>
        <a:defRPr sz="1800" kern="1200">
          <a:solidFill>
            <a:schemeClr val="tx1"/>
          </a:solidFill>
          <a:latin typeface="+mj-lt"/>
          <a:ea typeface="+mn-ea"/>
          <a:cs typeface="Verdana"/>
        </a:defRPr>
      </a:lvl4pPr>
      <a:lvl5pPr marL="1345406" indent="-270272" algn="l" defTabSz="342900" rtl="0" eaLnBrk="1" latinLnBrk="0" hangingPunct="1">
        <a:spcBef>
          <a:spcPts val="0"/>
        </a:spcBef>
        <a:buFont typeface="Lucida Grande"/>
        <a:buChar char="-"/>
        <a:defRPr sz="1800" kern="1200">
          <a:solidFill>
            <a:schemeClr val="tx1"/>
          </a:solidFill>
          <a:latin typeface="+mj-lt"/>
          <a:ea typeface="+mn-ea"/>
          <a:cs typeface="Verdan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inclusievearbeidsorganisatie.org/methoden-instrumenten/maastrichtse-werkcapaciteit-monito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lusievearbeidsorganisatie.org/kennis/opleiding-en-train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inclusievearbeidsorganisatie.org/methoden-instrumenten/maastrichtse-werkcapaciteit-monito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lusievearbeidsorganisatie.org/kennis/opleiding-en-train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inclusievearbeidsorganisatie.org/methoden-instrumenten/maastrichtse-werkcapaciteit-monitor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envoordeklant.nl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lusievearbeidsorganisatie.org/kennis/kennisbank/item/aan-het-werk-voor-hoe-la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inclusievearbeidsorganisatie.org/kennis/kennisbank/item/duurzame-integratie-van-mensen-met-een-afstand-tot-de-arbeidsmark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el 3">
            <a:extLst>
              <a:ext uri="{FF2B5EF4-FFF2-40B4-BE49-F238E27FC236}">
                <a16:creationId xmlns:a16="http://schemas.microsoft.com/office/drawing/2014/main" id="{B1E8E082-FEAB-304C-8669-11A764C777A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63"/>
              </a:spcBef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Duurzame inclusie; een </a:t>
            </a:r>
            <a:r>
              <a:rPr lang="nl-NL" altLang="nl-NL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vraaggestuurde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benadering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681429-37B6-4428-80A4-CDC1F41ED0CE}"/>
              </a:ext>
            </a:extLst>
          </p:cNvPr>
          <p:cNvSpPr txBox="1">
            <a:spLocks/>
          </p:cNvSpPr>
          <p:nvPr/>
        </p:nvSpPr>
        <p:spPr>
          <a:xfrm>
            <a:off x="1084476" y="3507854"/>
            <a:ext cx="6876550" cy="118189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168"/>
              </a:spcBef>
              <a:buFont typeface="Arial"/>
              <a:buNone/>
              <a:defRPr sz="36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NL" sz="2800" dirty="0">
                <a:solidFill>
                  <a:sysClr val="windowText" lastClr="000000">
                    <a:tint val="75000"/>
                  </a:sysClr>
                </a:solidFill>
                <a:latin typeface="Calibri"/>
                <a:cs typeface="+mn-cs"/>
              </a:rPr>
              <a:t>Gemma van Ruitenbeek </a:t>
            </a:r>
            <a:r>
              <a:rPr lang="nl-NL" sz="2800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  <a:cs typeface="+mn-cs"/>
              </a:rPr>
              <a:t>en Jojanneke Bakker</a:t>
            </a:r>
            <a:endParaRPr lang="nl-NL" sz="2800" dirty="0">
              <a:solidFill>
                <a:sysClr val="windowText" lastClr="000000">
                  <a:tint val="75000"/>
                </a:sys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774" y="133397"/>
            <a:ext cx="6245099" cy="567000"/>
          </a:xfrm>
        </p:spPr>
        <p:txBody>
          <a:bodyPr>
            <a:normAutofit/>
          </a:bodyPr>
          <a:lstStyle/>
          <a:p>
            <a:r>
              <a:rPr lang="nl-NL" dirty="0" smtClean="0"/>
              <a:t>Inclusief herontwerp van werk: IHW 2.0</a:t>
            </a:r>
            <a:endParaRPr lang="nl-NL" dirty="0"/>
          </a:p>
        </p:txBody>
      </p:sp>
      <p:sp>
        <p:nvSpPr>
          <p:cNvPr id="38" name="Oval 37"/>
          <p:cNvSpPr/>
          <p:nvPr/>
        </p:nvSpPr>
        <p:spPr>
          <a:xfrm>
            <a:off x="2295175" y="711971"/>
            <a:ext cx="4315349" cy="4187909"/>
          </a:xfrm>
          <a:prstGeom prst="ellipse">
            <a:avLst/>
          </a:prstGeom>
          <a:solidFill>
            <a:srgbClr val="8064A2">
              <a:lumMod val="5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595484" y="1011938"/>
            <a:ext cx="3724827" cy="3608597"/>
          </a:xfrm>
          <a:prstGeom prst="ellipse">
            <a:avLst/>
          </a:prstGeom>
          <a:solidFill>
            <a:srgbClr val="1F497D">
              <a:lumMod val="60000"/>
              <a:lumOff val="40000"/>
            </a:srgbClr>
          </a:solidFill>
          <a:ln w="127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818571" y="1228290"/>
            <a:ext cx="3284765" cy="3214258"/>
          </a:xfrm>
          <a:prstGeom prst="ellipse">
            <a:avLst/>
          </a:prstGeom>
          <a:solidFill>
            <a:srgbClr val="1F497D">
              <a:lumMod val="40000"/>
              <a:lumOff val="6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44251" y="2145418"/>
            <a:ext cx="1465916" cy="1420151"/>
          </a:xfrm>
          <a:prstGeom prst="ellipse">
            <a:avLst/>
          </a:prstGeom>
          <a:solidFill>
            <a:srgbClr val="9BBB59">
              <a:lumMod val="75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945410" y="2338663"/>
            <a:ext cx="1070361" cy="1047044"/>
          </a:xfrm>
          <a:prstGeom prst="ellipse">
            <a:avLst/>
          </a:prstGeom>
          <a:solidFill>
            <a:srgbClr val="9BBB59"/>
          </a:solidFill>
          <a:ln w="12700" cap="flat" cmpd="sng" algn="ctr">
            <a:solidFill>
              <a:srgbClr val="4F81BD">
                <a:shade val="50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cxnSp>
        <p:nvCxnSpPr>
          <p:cNvPr id="43" name="Straight Connector 42"/>
          <p:cNvCxnSpPr>
            <a:stCxn id="39" idx="0"/>
            <a:endCxn id="41" idx="0"/>
          </p:cNvCxnSpPr>
          <p:nvPr/>
        </p:nvCxnSpPr>
        <p:spPr>
          <a:xfrm>
            <a:off x="4457898" y="1011939"/>
            <a:ext cx="19312" cy="1133479"/>
          </a:xfrm>
          <a:prstGeom prst="line">
            <a:avLst/>
          </a:prstGeom>
          <a:noFill/>
          <a:ln w="444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>
            <a:off x="2568692" y="2855493"/>
            <a:ext cx="1175559" cy="967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5" name="Straight Connector 44"/>
          <p:cNvCxnSpPr>
            <a:stCxn id="41" idx="4"/>
            <a:endCxn id="58" idx="0"/>
          </p:cNvCxnSpPr>
          <p:nvPr/>
        </p:nvCxnSpPr>
        <p:spPr>
          <a:xfrm>
            <a:off x="4477209" y="3565568"/>
            <a:ext cx="10591" cy="105496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7" name="Straight Connector 46"/>
          <p:cNvCxnSpPr>
            <a:stCxn id="41" idx="0"/>
          </p:cNvCxnSpPr>
          <p:nvPr/>
        </p:nvCxnSpPr>
        <p:spPr>
          <a:xfrm flipH="1" flipV="1">
            <a:off x="4341259" y="2000176"/>
            <a:ext cx="135950" cy="145241"/>
          </a:xfrm>
          <a:prstGeom prst="line">
            <a:avLst/>
          </a:prstGeom>
          <a:noFill/>
          <a:ln w="444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3865458" y="772036"/>
            <a:ext cx="13460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350" kern="0" dirty="0">
                <a:solidFill>
                  <a:prstClr val="white"/>
                </a:solidFill>
                <a:latin typeface="Calibri"/>
                <a:ea typeface="+mn-ea"/>
              </a:rPr>
              <a:t>ARBEIDSMARKT</a:t>
            </a:r>
          </a:p>
        </p:txBody>
      </p:sp>
      <p:sp>
        <p:nvSpPr>
          <p:cNvPr id="52" name="TextBox 51"/>
          <p:cNvSpPr txBox="1"/>
          <p:nvPr/>
        </p:nvSpPr>
        <p:spPr>
          <a:xfrm rot="2838900">
            <a:off x="5294130" y="1557712"/>
            <a:ext cx="9103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50" kern="0" dirty="0">
                <a:solidFill>
                  <a:prstClr val="black"/>
                </a:solidFill>
                <a:latin typeface="Calibri"/>
                <a:ea typeface="+mn-ea"/>
              </a:rPr>
              <a:t>VERKENNEN</a:t>
            </a:r>
          </a:p>
        </p:txBody>
      </p:sp>
      <p:sp>
        <p:nvSpPr>
          <p:cNvPr id="53" name="TextBox 52"/>
          <p:cNvSpPr txBox="1"/>
          <p:nvPr/>
        </p:nvSpPr>
        <p:spPr>
          <a:xfrm rot="19013100">
            <a:off x="5882340" y="4244993"/>
            <a:ext cx="643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350" kern="0" dirty="0">
                <a:solidFill>
                  <a:prstClr val="white"/>
                </a:solidFill>
                <a:latin typeface="Calibri"/>
                <a:ea typeface="+mn-ea"/>
              </a:rPr>
              <a:t>AANBOD</a:t>
            </a:r>
          </a:p>
        </p:txBody>
      </p:sp>
      <p:sp>
        <p:nvSpPr>
          <p:cNvPr id="54" name="TextBox 53"/>
          <p:cNvSpPr txBox="1"/>
          <p:nvPr/>
        </p:nvSpPr>
        <p:spPr>
          <a:xfrm rot="2666162">
            <a:off x="2533874" y="4238244"/>
            <a:ext cx="537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350" kern="0" dirty="0">
                <a:solidFill>
                  <a:prstClr val="white"/>
                </a:solidFill>
                <a:latin typeface="Calibri"/>
                <a:ea typeface="+mn-ea"/>
              </a:rPr>
              <a:t>VRAAG</a:t>
            </a:r>
          </a:p>
        </p:txBody>
      </p:sp>
      <p:sp>
        <p:nvSpPr>
          <p:cNvPr id="55" name="TextBox 54"/>
          <p:cNvSpPr txBox="1"/>
          <p:nvPr/>
        </p:nvSpPr>
        <p:spPr>
          <a:xfrm rot="2695875">
            <a:off x="3624453" y="3191090"/>
            <a:ext cx="9418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50" kern="0" dirty="0">
                <a:solidFill>
                  <a:prstClr val="black"/>
                </a:solidFill>
                <a:latin typeface="Calibri"/>
                <a:ea typeface="+mn-ea"/>
              </a:rPr>
              <a:t>IMPLEMENTEREN</a:t>
            </a:r>
          </a:p>
        </p:txBody>
      </p:sp>
      <p:sp>
        <p:nvSpPr>
          <p:cNvPr id="56" name="TextBox 55"/>
          <p:cNvSpPr txBox="1"/>
          <p:nvPr/>
        </p:nvSpPr>
        <p:spPr>
          <a:xfrm rot="18747904">
            <a:off x="3658864" y="2342477"/>
            <a:ext cx="8338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50" kern="0" dirty="0">
                <a:solidFill>
                  <a:prstClr val="black"/>
                </a:solidFill>
                <a:latin typeface="Calibri"/>
                <a:ea typeface="+mn-ea"/>
              </a:rPr>
              <a:t>CONSOLIDEREN</a:t>
            </a:r>
          </a:p>
        </p:txBody>
      </p:sp>
      <p:sp>
        <p:nvSpPr>
          <p:cNvPr id="57" name="TextBox 56"/>
          <p:cNvSpPr txBox="1"/>
          <p:nvPr/>
        </p:nvSpPr>
        <p:spPr>
          <a:xfrm rot="19140461">
            <a:off x="4473601" y="3210782"/>
            <a:ext cx="8191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750" kern="0" dirty="0">
                <a:solidFill>
                  <a:prstClr val="black"/>
                </a:solidFill>
                <a:latin typeface="Calibri"/>
                <a:ea typeface="+mn-ea"/>
              </a:rPr>
              <a:t>VOORBEREIDEN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94689" y="4620535"/>
            <a:ext cx="186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500" kern="0" dirty="0">
                <a:solidFill>
                  <a:prstClr val="white"/>
                </a:solidFill>
                <a:latin typeface="Calibri"/>
                <a:ea typeface="+mn-ea"/>
              </a:rPr>
              <a:t>&amp;</a:t>
            </a:r>
          </a:p>
        </p:txBody>
      </p:sp>
      <p:sp>
        <p:nvSpPr>
          <p:cNvPr id="59" name="TextBox 58"/>
          <p:cNvSpPr txBox="1"/>
          <p:nvPr/>
        </p:nvSpPr>
        <p:spPr>
          <a:xfrm rot="2653853">
            <a:off x="3857949" y="2756204"/>
            <a:ext cx="113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Inclusieve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Arbeidsorganisatie</a:t>
            </a:r>
          </a:p>
        </p:txBody>
      </p:sp>
      <p:sp>
        <p:nvSpPr>
          <p:cNvPr id="60" name="TextBox 59"/>
          <p:cNvSpPr txBox="1"/>
          <p:nvPr/>
        </p:nvSpPr>
        <p:spPr>
          <a:xfrm rot="2682445">
            <a:off x="4200116" y="1524539"/>
            <a:ext cx="1985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Vraagverkenning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 smtClean="0">
                <a:solidFill>
                  <a:prstClr val="black"/>
                </a:solidFill>
                <a:latin typeface="Calibri"/>
                <a:ea typeface="+mn-ea"/>
              </a:rPr>
              <a:t>Plan van aanpak</a:t>
            </a:r>
            <a:endParaRPr lang="nl-NL" sz="900" kern="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Operationele </a:t>
            </a:r>
            <a:r>
              <a:rPr lang="nl-NL" sz="900" kern="0" dirty="0" smtClean="0">
                <a:solidFill>
                  <a:prstClr val="black"/>
                </a:solidFill>
                <a:latin typeface="Calibri"/>
                <a:ea typeface="+mn-ea"/>
              </a:rPr>
              <a:t>arbeidsanalyse</a:t>
            </a:r>
            <a:endParaRPr lang="nl-NL" sz="900" kern="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Participatief herontwerp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 smtClean="0">
                <a:solidFill>
                  <a:prstClr val="black"/>
                </a:solidFill>
                <a:latin typeface="Calibri"/>
                <a:ea typeface="+mn-ea"/>
              </a:rPr>
              <a:t>Bedrijfsadvies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900" kern="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900" kern="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Implementatieplan</a:t>
            </a:r>
          </a:p>
        </p:txBody>
      </p:sp>
      <p:sp>
        <p:nvSpPr>
          <p:cNvPr id="61" name="TextBox 60"/>
          <p:cNvSpPr txBox="1"/>
          <p:nvPr/>
        </p:nvSpPr>
        <p:spPr>
          <a:xfrm rot="19001267">
            <a:off x="4534419" y="3205753"/>
            <a:ext cx="14760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Communicatie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Werving  &amp; selectie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Organiseren  van coaching &amp;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begeleiding</a:t>
            </a:r>
          </a:p>
        </p:txBody>
      </p:sp>
      <p:sp>
        <p:nvSpPr>
          <p:cNvPr id="62" name="TextBox 61"/>
          <p:cNvSpPr txBox="1"/>
          <p:nvPr/>
        </p:nvSpPr>
        <p:spPr>
          <a:xfrm rot="2706637">
            <a:off x="2940656" y="3392843"/>
            <a:ext cx="165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Inclusief personeelsbeleid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Monitoren van ontwikkeling &amp;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duurzame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inzetbaarheid</a:t>
            </a:r>
          </a:p>
        </p:txBody>
      </p:sp>
      <p:sp>
        <p:nvSpPr>
          <p:cNvPr id="63" name="TextBox 62"/>
          <p:cNvSpPr txBox="1"/>
          <p:nvPr/>
        </p:nvSpPr>
        <p:spPr>
          <a:xfrm rot="18870455">
            <a:off x="3298462" y="1700845"/>
            <a:ext cx="8414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Evalueren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Bijstellen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Consolideren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39645" y="468560"/>
            <a:ext cx="1015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Vraaggestuurd</a:t>
            </a:r>
          </a:p>
        </p:txBody>
      </p:sp>
      <p:sp>
        <p:nvSpPr>
          <p:cNvPr id="65" name="TextBox 64"/>
          <p:cNvSpPr txBox="1"/>
          <p:nvPr/>
        </p:nvSpPr>
        <p:spPr>
          <a:xfrm rot="18782492">
            <a:off x="2350813" y="1142885"/>
            <a:ext cx="7551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Duurzaam</a:t>
            </a:r>
          </a:p>
        </p:txBody>
      </p:sp>
      <p:sp>
        <p:nvSpPr>
          <p:cNvPr id="66" name="TextBox 65"/>
          <p:cNvSpPr txBox="1"/>
          <p:nvPr/>
        </p:nvSpPr>
        <p:spPr>
          <a:xfrm rot="5400000">
            <a:off x="6408394" y="2726694"/>
            <a:ext cx="783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Methodisch</a:t>
            </a:r>
          </a:p>
        </p:txBody>
      </p:sp>
      <p:sp>
        <p:nvSpPr>
          <p:cNvPr id="67" name="TextBox 66"/>
          <p:cNvSpPr txBox="1"/>
          <p:nvPr/>
        </p:nvSpPr>
        <p:spPr>
          <a:xfrm rot="16200000">
            <a:off x="1653184" y="2774294"/>
            <a:ext cx="1004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Business Proof</a:t>
            </a:r>
          </a:p>
        </p:txBody>
      </p:sp>
      <p:sp>
        <p:nvSpPr>
          <p:cNvPr id="68" name="TextBox 67"/>
          <p:cNvSpPr txBox="1"/>
          <p:nvPr/>
        </p:nvSpPr>
        <p:spPr>
          <a:xfrm rot="18978363">
            <a:off x="5789512" y="4245029"/>
            <a:ext cx="6586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Concreet</a:t>
            </a:r>
          </a:p>
        </p:txBody>
      </p:sp>
      <p:sp>
        <p:nvSpPr>
          <p:cNvPr id="69" name="TextBox 68"/>
          <p:cNvSpPr txBox="1"/>
          <p:nvPr/>
        </p:nvSpPr>
        <p:spPr>
          <a:xfrm rot="2474992">
            <a:off x="2350341" y="4321070"/>
            <a:ext cx="986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Inclusief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5211520" y="2842111"/>
            <a:ext cx="1108791" cy="20075"/>
          </a:xfrm>
          <a:prstGeom prst="line">
            <a:avLst/>
          </a:prstGeom>
          <a:noFill/>
          <a:ln w="444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0" name="Straight Connector 109"/>
          <p:cNvCxnSpPr/>
          <p:nvPr/>
        </p:nvCxnSpPr>
        <p:spPr>
          <a:xfrm flipH="1" flipV="1">
            <a:off x="5210167" y="2831042"/>
            <a:ext cx="135950" cy="145241"/>
          </a:xfrm>
          <a:prstGeom prst="line">
            <a:avLst/>
          </a:prstGeom>
          <a:noFill/>
          <a:ln w="444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4" name="Straight Connector 113"/>
          <p:cNvCxnSpPr/>
          <p:nvPr/>
        </p:nvCxnSpPr>
        <p:spPr>
          <a:xfrm>
            <a:off x="4326129" y="2000176"/>
            <a:ext cx="263536" cy="774338"/>
          </a:xfrm>
          <a:prstGeom prst="line">
            <a:avLst/>
          </a:prstGeom>
          <a:noFill/>
          <a:ln w="444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6" name="Straight Connector 115"/>
          <p:cNvCxnSpPr/>
          <p:nvPr/>
        </p:nvCxnSpPr>
        <p:spPr>
          <a:xfrm>
            <a:off x="4589665" y="2774513"/>
            <a:ext cx="743875" cy="185801"/>
          </a:xfrm>
          <a:prstGeom prst="line">
            <a:avLst/>
          </a:prstGeom>
          <a:noFill/>
          <a:ln w="444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28" name="TextBox 127"/>
          <p:cNvSpPr txBox="1"/>
          <p:nvPr/>
        </p:nvSpPr>
        <p:spPr>
          <a:xfrm rot="2666162">
            <a:off x="2621528" y="4015797"/>
            <a:ext cx="7534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350" dirty="0">
                <a:solidFill>
                  <a:srgbClr val="FFFFFF"/>
                </a:solidFill>
                <a:latin typeface="Calibri"/>
                <a:ea typeface="+mn-ea"/>
              </a:rPr>
              <a:t>VRAAG</a:t>
            </a:r>
          </a:p>
        </p:txBody>
      </p:sp>
      <p:sp>
        <p:nvSpPr>
          <p:cNvPr id="129" name="TextBox 128"/>
          <p:cNvSpPr txBox="1"/>
          <p:nvPr/>
        </p:nvSpPr>
        <p:spPr>
          <a:xfrm rot="19013100">
            <a:off x="5499967" y="4015656"/>
            <a:ext cx="8114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350" dirty="0">
                <a:solidFill>
                  <a:srgbClr val="FFFFFF"/>
                </a:solidFill>
                <a:latin typeface="Calibri"/>
                <a:ea typeface="+mn-ea"/>
              </a:rPr>
              <a:t>AANBOD</a:t>
            </a:r>
          </a:p>
        </p:txBody>
      </p:sp>
      <p:sp>
        <p:nvSpPr>
          <p:cNvPr id="46" name="TextBox 45"/>
          <p:cNvSpPr txBox="1"/>
          <p:nvPr/>
        </p:nvSpPr>
        <p:spPr>
          <a:xfrm rot="2714687">
            <a:off x="5696346" y="1165540"/>
            <a:ext cx="1015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00" kern="0" dirty="0">
                <a:solidFill>
                  <a:prstClr val="black"/>
                </a:solidFill>
                <a:latin typeface="Calibri"/>
                <a:ea typeface="+mn-ea"/>
              </a:rPr>
              <a:t>Aanbodbewust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25" y="3381532"/>
            <a:ext cx="1074537" cy="94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391114" y="4424001"/>
            <a:ext cx="246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/>
              <a:t>Aandacht voor </a:t>
            </a:r>
          </a:p>
          <a:p>
            <a:pPr algn="r"/>
            <a:r>
              <a:rPr lang="nl-NL" sz="1400" dirty="0" smtClean="0"/>
              <a:t>commitment &amp; draagvlak</a:t>
            </a:r>
            <a:r>
              <a:rPr lang="nl-NL" dirty="0" smtClean="0"/>
              <a:t>! </a:t>
            </a:r>
            <a:endParaRPr lang="nl-NL" dirty="0"/>
          </a:p>
        </p:txBody>
      </p:sp>
      <p:sp>
        <p:nvSpPr>
          <p:cNvPr id="71" name="TextBox 70"/>
          <p:cNvSpPr txBox="1"/>
          <p:nvPr/>
        </p:nvSpPr>
        <p:spPr>
          <a:xfrm>
            <a:off x="305403" y="711971"/>
            <a:ext cx="146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dirty="0" smtClean="0"/>
              <a:t>Communiceren</a:t>
            </a:r>
            <a:r>
              <a:rPr lang="nl-NL" dirty="0" smtClean="0"/>
              <a:t>!</a:t>
            </a:r>
            <a:endParaRPr lang="nl-NL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507" y="656076"/>
            <a:ext cx="559558" cy="564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6709">
            <a:off x="4775706" y="2150323"/>
            <a:ext cx="431482" cy="3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6" grpId="0"/>
      <p:bldP spid="57" grpId="0"/>
      <p:bldP spid="59" grpId="0"/>
      <p:bldP spid="60" grpId="0" build="p" advAuto="1000"/>
      <p:bldP spid="61" grpId="0" build="p" advAuto="1000"/>
      <p:bldP spid="62" grpId="0" build="p" advAuto="1000"/>
      <p:bldP spid="63" grpId="0" build="p" advAuto="1000"/>
      <p:bldP spid="5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000" y="363478"/>
            <a:ext cx="6245099" cy="567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Combineren van duurzame inzetbaarheid</a:t>
            </a:r>
            <a:br>
              <a:rPr lang="nl-NL" dirty="0" smtClean="0"/>
            </a:br>
            <a:r>
              <a:rPr lang="nl-NL" dirty="0" smtClean="0"/>
              <a:t>met inclusie</a:t>
            </a:r>
            <a:br>
              <a:rPr lang="nl-NL" dirty="0" smtClean="0"/>
            </a:br>
            <a:r>
              <a:rPr lang="nl-NL" sz="2025" dirty="0"/>
              <a:t>Een voorbeeld uit de universiteitspraktijk.</a:t>
            </a:r>
            <a:br>
              <a:rPr lang="nl-NL" sz="2025" dirty="0"/>
            </a:br>
            <a:endParaRPr lang="nl-NL" sz="202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000" y="1502987"/>
            <a:ext cx="6245099" cy="2720310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>
                <a:latin typeface="+mn-lt"/>
              </a:rPr>
              <a:t>Vraaggerichte benadering…</a:t>
            </a:r>
          </a:p>
          <a:p>
            <a:pPr marL="0" indent="0">
              <a:buNone/>
            </a:pPr>
            <a:endParaRPr lang="nl-NL" sz="2400" dirty="0">
              <a:latin typeface="+mn-lt"/>
            </a:endParaRPr>
          </a:p>
          <a:p>
            <a:r>
              <a:rPr lang="nl-NL" sz="2400" dirty="0">
                <a:latin typeface="+mn-lt"/>
              </a:rPr>
              <a:t>Docenten ervaren </a:t>
            </a:r>
            <a:r>
              <a:rPr lang="nl-NL" sz="2400">
                <a:latin typeface="+mn-lt"/>
              </a:rPr>
              <a:t>hoge werkdruk</a:t>
            </a:r>
            <a:endParaRPr lang="nl-NL" sz="2400" dirty="0">
              <a:latin typeface="+mn-lt"/>
            </a:endParaRPr>
          </a:p>
          <a:p>
            <a:r>
              <a:rPr lang="nl-NL" sz="2400" dirty="0">
                <a:latin typeface="+mn-lt"/>
              </a:rPr>
              <a:t>Kerntaak doceren, studenten begeleiden en publiceren</a:t>
            </a:r>
          </a:p>
          <a:p>
            <a:r>
              <a:rPr lang="nl-NL" sz="2400" dirty="0">
                <a:latin typeface="+mn-lt"/>
              </a:rPr>
              <a:t>Hoge administratieve last</a:t>
            </a:r>
          </a:p>
        </p:txBody>
      </p:sp>
    </p:spTree>
    <p:extLst>
      <p:ext uri="{BB962C8B-B14F-4D97-AF65-F5344CB8AC3E}">
        <p14:creationId xmlns:p14="http://schemas.microsoft.com/office/powerpoint/2010/main" val="250213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000" y="405000"/>
            <a:ext cx="6245099" cy="567000"/>
          </a:xfrm>
        </p:spPr>
        <p:txBody>
          <a:bodyPr>
            <a:normAutofit/>
          </a:bodyPr>
          <a:lstStyle/>
          <a:p>
            <a:r>
              <a:rPr lang="nl-NL" dirty="0" smtClean="0"/>
              <a:t>Vraaggericht advies UM</a:t>
            </a:r>
            <a:endParaRPr lang="nl-NL" sz="202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175" y="1059582"/>
            <a:ext cx="6245099" cy="2720310"/>
          </a:xfrm>
        </p:spPr>
        <p:txBody>
          <a:bodyPr/>
          <a:lstStyle/>
          <a:p>
            <a:r>
              <a:rPr lang="nl-NL" sz="1800" dirty="0"/>
              <a:t>Werkdruk met 40 uur/week verlagen d.m.v.  onderwijs supportteam</a:t>
            </a:r>
          </a:p>
          <a:p>
            <a:r>
              <a:rPr lang="nl-NL" sz="1800" dirty="0"/>
              <a:t>Naar </a:t>
            </a:r>
            <a:r>
              <a:rPr lang="nl-NL" sz="1800" dirty="0" smtClean="0"/>
              <a:t>schatting </a:t>
            </a:r>
            <a:r>
              <a:rPr lang="nl-NL" sz="1800" dirty="0"/>
              <a:t>is in aanvang voor ongeveer 2 Fte werk </a:t>
            </a:r>
          </a:p>
          <a:p>
            <a:r>
              <a:rPr lang="nl-NL" sz="1800" dirty="0"/>
              <a:t>Het team zou het beste ingericht kunnen worden op basis van een ‘mixed-</a:t>
            </a:r>
            <a:r>
              <a:rPr lang="nl-NL" sz="1800" dirty="0" err="1"/>
              <a:t>people</a:t>
            </a:r>
            <a:r>
              <a:rPr lang="nl-NL" sz="1800" dirty="0"/>
              <a:t>’-</a:t>
            </a:r>
            <a:r>
              <a:rPr lang="nl-NL" sz="1800" dirty="0" smtClean="0"/>
              <a:t>concept: </a:t>
            </a:r>
            <a:endParaRPr lang="nl-NL" sz="1800" dirty="0"/>
          </a:p>
          <a:p>
            <a:pPr lvl="1"/>
            <a:r>
              <a:rPr lang="nl-NL" sz="1500" dirty="0"/>
              <a:t>Waarbij 1 Fte ingevuld wordt door een ‘reguliere’ coördinator (dit zou bijvoorbeeld ook een re-integrerende medewerker kunnen zijn).</a:t>
            </a:r>
          </a:p>
          <a:p>
            <a:pPr marL="535781" lvl="2" indent="0">
              <a:buNone/>
            </a:pPr>
            <a:r>
              <a:rPr lang="nl-NL" sz="1200" i="1" dirty="0"/>
              <a:t>De coördinator die is verantwoordelijk voor kwalitatieve borging, procesbewaking en directe contacten met de docenten. </a:t>
            </a:r>
          </a:p>
          <a:p>
            <a:pPr lvl="1"/>
            <a:r>
              <a:rPr lang="nl-NL" sz="1500" dirty="0"/>
              <a:t>De overige Fte kan worden ingevuld door twee kandidaten vanuit de doelgroep Banenafspraak. </a:t>
            </a:r>
            <a:endParaRPr lang="nl-NL" sz="1200" dirty="0"/>
          </a:p>
          <a:p>
            <a:pPr marL="535781" lvl="2" indent="0">
              <a:buNone/>
            </a:pPr>
            <a:r>
              <a:rPr lang="nl-NL" sz="1200" i="1" dirty="0"/>
              <a:t>De coördinator die is verantwoordelijk voor kwalitatieve borging, procesbewaking en directe contacten met de docenten. </a:t>
            </a:r>
          </a:p>
          <a:p>
            <a:pPr lvl="1"/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01032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275" y="249177"/>
            <a:ext cx="6245099" cy="567000"/>
          </a:xfrm>
        </p:spPr>
        <p:txBody>
          <a:bodyPr>
            <a:normAutofit/>
          </a:bodyPr>
          <a:lstStyle/>
          <a:p>
            <a:r>
              <a:rPr lang="nl-NL" dirty="0" smtClean="0"/>
              <a:t>Voorbeeld van werkzaamheden</a:t>
            </a:r>
            <a:endParaRPr lang="nl-NL" sz="2025" dirty="0"/>
          </a:p>
        </p:txBody>
      </p:sp>
      <p:sp>
        <p:nvSpPr>
          <p:cNvPr id="5" name="Rectangle 4"/>
          <p:cNvSpPr/>
          <p:nvPr/>
        </p:nvSpPr>
        <p:spPr>
          <a:xfrm>
            <a:off x="1289200" y="771550"/>
            <a:ext cx="627221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dirty="0"/>
              <a:t>opmaken en uploaden van het studenten- en docenten handleiding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dirty="0"/>
              <a:t>verzamelen en plaatsen van diverse links naar referenties op de  studentenportal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dirty="0"/>
              <a:t>opvragen en uploaden op de studentenportal van hand-outs en presentaties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dirty="0"/>
              <a:t>verwerken van de aanwezigheidsregistratie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dirty="0"/>
              <a:t>controleren of studenten opdrachten hebben geüpload en de opdrachten op vaste criteria controleren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dirty="0"/>
              <a:t>ophalen van gemaakte toetsen bij Bureau Onderwijs, verwijderen nietjes, sorteren </a:t>
            </a:r>
            <a:r>
              <a:rPr lang="nl-NL" sz="1500" dirty="0" smtClean="0"/>
              <a:t>toets vragen, </a:t>
            </a:r>
            <a:r>
              <a:rPr lang="nl-NL" sz="1500" dirty="0"/>
              <a:t>verdelen </a:t>
            </a:r>
            <a:r>
              <a:rPr lang="nl-NL" sz="1500" dirty="0" smtClean="0"/>
              <a:t>toets vragen </a:t>
            </a:r>
            <a:r>
              <a:rPr lang="nl-NL" sz="1500" dirty="0"/>
              <a:t>over docenten, verzamelen </a:t>
            </a:r>
            <a:r>
              <a:rPr lang="nl-NL" sz="1500" dirty="0" smtClean="0"/>
              <a:t>toets vragen </a:t>
            </a:r>
            <a:r>
              <a:rPr lang="nl-NL" sz="1500" dirty="0"/>
              <a:t>en opnieuw samenvoegen per student t.b.v. inzage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dirty="0"/>
              <a:t>opmaken </a:t>
            </a:r>
            <a:r>
              <a:rPr lang="nl-NL" sz="1500" dirty="0" smtClean="0"/>
              <a:t>Excel bestand </a:t>
            </a:r>
            <a:r>
              <a:rPr lang="nl-NL" sz="1500" dirty="0"/>
              <a:t>conform </a:t>
            </a:r>
            <a:r>
              <a:rPr lang="nl-NL" sz="1500" dirty="0" err="1"/>
              <a:t>toetsplan</a:t>
            </a:r>
            <a:endParaRPr lang="nl-NL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dirty="0"/>
              <a:t>invoeren deelresultaten in </a:t>
            </a:r>
            <a:r>
              <a:rPr lang="nl-NL" sz="1500" dirty="0" smtClean="0"/>
              <a:t>Excel bestand </a:t>
            </a:r>
            <a:r>
              <a:rPr lang="nl-NL" sz="1500" dirty="0"/>
              <a:t>t.b.v. berekening </a:t>
            </a:r>
            <a:r>
              <a:rPr lang="nl-NL" sz="1500" dirty="0" smtClean="0"/>
              <a:t>toets resultaten</a:t>
            </a:r>
            <a:endParaRPr lang="nl-NL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dirty="0"/>
              <a:t>invoeren van </a:t>
            </a:r>
            <a:r>
              <a:rPr lang="nl-NL" sz="1500" dirty="0" smtClean="0"/>
              <a:t>toets resultaten</a:t>
            </a:r>
            <a:endParaRPr lang="nl-NL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500" dirty="0"/>
              <a:t>inplannen van studenten voor de toets inzage</a:t>
            </a:r>
          </a:p>
        </p:txBody>
      </p:sp>
    </p:spTree>
    <p:extLst>
      <p:ext uri="{BB962C8B-B14F-4D97-AF65-F5344CB8AC3E}">
        <p14:creationId xmlns:p14="http://schemas.microsoft.com/office/powerpoint/2010/main" val="397819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000" y="218732"/>
            <a:ext cx="5607272" cy="567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Hoe waarborg je de duurzame plaatsingen?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47" y="803702"/>
            <a:ext cx="7247904" cy="37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000" y="218732"/>
            <a:ext cx="5607272" cy="567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Hulpmiddel voor een juiste fit en nazorg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82724"/>
            <a:ext cx="3714675" cy="36240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8272" y="44067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400" dirty="0">
                <a:solidFill>
                  <a:srgbClr val="00142E"/>
                </a:solidFill>
                <a:hlinkClick r:id="rId4"/>
              </a:rPr>
              <a:t>Maastrichtse Werkcapaciteit Monitor (MW©M</a:t>
            </a:r>
            <a:r>
              <a:rPr lang="nl-NL" sz="1400" dirty="0" smtClean="0">
                <a:solidFill>
                  <a:srgbClr val="00142E"/>
                </a:solidFill>
                <a:hlinkClick r:id="rId4"/>
              </a:rPr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16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17" y="236938"/>
            <a:ext cx="5607272" cy="567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Meer weten over IHW 2.0 of de MW©M?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88175" y="1059582"/>
            <a:ext cx="6245099" cy="2720310"/>
          </a:xfrm>
        </p:spPr>
        <p:txBody>
          <a:bodyPr/>
          <a:lstStyle/>
          <a:p>
            <a:r>
              <a:rPr lang="nl-NL" sz="1800" dirty="0" smtClean="0"/>
              <a:t>Schrijf u in voor de opleiding via van CIAO via</a:t>
            </a:r>
            <a:r>
              <a:rPr lang="nl-NL" sz="1800" dirty="0"/>
              <a:t>: </a:t>
            </a:r>
            <a:r>
              <a:rPr lang="nl-NL" sz="1500" dirty="0">
                <a:hlinkClick r:id="rId3"/>
              </a:rPr>
              <a:t>https://</a:t>
            </a:r>
            <a:r>
              <a:rPr lang="nl-NL" sz="1500" dirty="0" smtClean="0">
                <a:hlinkClick r:id="rId3"/>
              </a:rPr>
              <a:t>www.inclusievearbeidsorganisatie.org/kennis/opleiding-en-training</a:t>
            </a:r>
            <a:endParaRPr lang="nl-NL" sz="1500" dirty="0" smtClean="0"/>
          </a:p>
          <a:p>
            <a:endParaRPr lang="nl-NL" sz="1500" dirty="0"/>
          </a:p>
          <a:p>
            <a:r>
              <a:rPr lang="nl-NL" sz="1800" dirty="0"/>
              <a:t>Of download de praktijk handleiding </a:t>
            </a:r>
            <a:r>
              <a:rPr lang="nl-NL" sz="1800" dirty="0" smtClean="0"/>
              <a:t>voor de MW©M via:</a:t>
            </a:r>
          </a:p>
          <a:p>
            <a:pPr marL="280988" lvl="1" indent="0">
              <a:buNone/>
            </a:pPr>
            <a:r>
              <a:rPr lang="nl-NL" sz="1500" dirty="0">
                <a:hlinkClick r:id="rId4"/>
              </a:rPr>
              <a:t>https://www.inclusievearbeidsorganisatie.org/methoden-instrumenten/maastrichtse-werkcapaciteit-monitor</a:t>
            </a: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22572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811655" y="3617595"/>
            <a:ext cx="5203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2100" i="1" dirty="0">
                <a:solidFill>
                  <a:srgbClr val="FFFFFF"/>
                </a:solidFill>
                <a:latin typeface="Calibri"/>
                <a:ea typeface="+mn-ea"/>
              </a:rPr>
              <a:t>Jojanneke Bakker Coördinator Inclusieve Arbeidsorganisatie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2100" i="1" dirty="0">
                <a:solidFill>
                  <a:srgbClr val="FFFFFF"/>
                </a:solidFill>
                <a:latin typeface="Calibri"/>
                <a:ea typeface="+mn-ea"/>
              </a:rPr>
              <a:t>UWV Noord-Nederland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2100" i="1" dirty="0">
                <a:solidFill>
                  <a:srgbClr val="FFFFFF"/>
                </a:solidFill>
                <a:latin typeface="Calibri"/>
                <a:ea typeface="+mn-ea"/>
              </a:rPr>
              <a:t>Werk in Zicht Arbeidsmarkt regio Groningen</a:t>
            </a:r>
          </a:p>
        </p:txBody>
      </p:sp>
    </p:spTree>
    <p:extLst>
      <p:ext uri="{BB962C8B-B14F-4D97-AF65-F5344CB8AC3E}">
        <p14:creationId xmlns:p14="http://schemas.microsoft.com/office/powerpoint/2010/main" val="36069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Samenwerking Functiecreatie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UWV Noord-Nederland	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1485900" y="1631156"/>
            <a:ext cx="3030141" cy="1537713"/>
          </a:xfrm>
        </p:spPr>
        <p:txBody>
          <a:bodyPr>
            <a:noAutofit/>
          </a:bodyPr>
          <a:lstStyle/>
          <a:p>
            <a:r>
              <a:rPr lang="nl-NL" sz="1500" dirty="0"/>
              <a:t>2 FTE </a:t>
            </a:r>
            <a:r>
              <a:rPr lang="nl-NL" sz="1500" dirty="0" err="1"/>
              <a:t>dedicated</a:t>
            </a:r>
            <a:r>
              <a:rPr lang="nl-NL" sz="1500" dirty="0"/>
              <a:t> analisten</a:t>
            </a:r>
          </a:p>
          <a:p>
            <a:r>
              <a:rPr lang="nl-NL" sz="1500" dirty="0"/>
              <a:t>5 analisten parttime inzetbaar</a:t>
            </a:r>
          </a:p>
          <a:p>
            <a:r>
              <a:rPr lang="nl-NL" sz="1500" dirty="0"/>
              <a:t>Opdrachten vanuit </a:t>
            </a:r>
            <a:r>
              <a:rPr lang="nl-NL" sz="1500" dirty="0" err="1"/>
              <a:t>WSP’s</a:t>
            </a:r>
            <a:r>
              <a:rPr lang="nl-NL" sz="1500" dirty="0"/>
              <a:t> Friesland, Groningen en Drenthe</a:t>
            </a:r>
          </a:p>
          <a:p>
            <a:r>
              <a:rPr lang="nl-NL" sz="1500" dirty="0"/>
              <a:t>Aansturing door regionale manager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Werk in Zicht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4626769" y="1631156"/>
            <a:ext cx="3031331" cy="1805726"/>
          </a:xfrm>
        </p:spPr>
        <p:txBody>
          <a:bodyPr>
            <a:normAutofit lnSpcReduction="10000"/>
          </a:bodyPr>
          <a:lstStyle/>
          <a:p>
            <a:r>
              <a:rPr lang="nl-NL" sz="1500" dirty="0"/>
              <a:t>2 gecertificeerde analisten</a:t>
            </a:r>
          </a:p>
          <a:p>
            <a:r>
              <a:rPr lang="nl-NL" sz="1500" dirty="0"/>
              <a:t>2 analisten in opleiding</a:t>
            </a:r>
          </a:p>
          <a:p>
            <a:r>
              <a:rPr lang="nl-NL" sz="1500" dirty="0"/>
              <a:t>Opdrachten vanuit alle gemeenten arbeidsmarktregio Groningen</a:t>
            </a:r>
          </a:p>
          <a:p>
            <a:r>
              <a:rPr lang="nl-NL" sz="1500" dirty="0"/>
              <a:t>Aansturing door manager werkgeversdienstverlening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529955" y="3396443"/>
            <a:ext cx="41936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350" dirty="0">
                <a:solidFill>
                  <a:srgbClr val="103154"/>
                </a:solidFill>
                <a:latin typeface="Calibri"/>
                <a:ea typeface="+mn-ea"/>
              </a:rPr>
              <a:t>Gezamenlijk overleg en kennisbevordering</a:t>
            </a: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350" dirty="0">
                <a:solidFill>
                  <a:srgbClr val="103154"/>
                </a:solidFill>
                <a:latin typeface="Calibri"/>
                <a:ea typeface="+mn-ea"/>
              </a:rPr>
              <a:t>Internetplatform voor collega’s</a:t>
            </a:r>
          </a:p>
        </p:txBody>
      </p:sp>
    </p:spTree>
    <p:extLst>
      <p:ext uri="{BB962C8B-B14F-4D97-AF65-F5344CB8AC3E}">
        <p14:creationId xmlns:p14="http://schemas.microsoft.com/office/powerpoint/2010/main" val="30373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www.werkinzicht.nl</a:t>
            </a:r>
            <a:endParaRPr lang="nl-NL" dirty="0"/>
          </a:p>
        </p:txBody>
      </p:sp>
      <p:pic>
        <p:nvPicPr>
          <p:cNvPr id="17" name="Tijdelijke aanduiding voor inhoud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987574"/>
            <a:ext cx="5812681" cy="363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258" y="183213"/>
            <a:ext cx="6245099" cy="567000"/>
          </a:xfrm>
        </p:spPr>
        <p:txBody>
          <a:bodyPr>
            <a:normAutofit/>
          </a:bodyPr>
          <a:lstStyle/>
          <a:p>
            <a:r>
              <a:rPr lang="nl-NL" dirty="0"/>
              <a:t>Wat is een inclusieve </a:t>
            </a:r>
            <a:r>
              <a:rPr lang="nl-NL" dirty="0" smtClean="0"/>
              <a:t>arbeidsorganisatie?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000" y="976248"/>
            <a:ext cx="6245099" cy="2720310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dirty="0">
                <a:latin typeface="+mn-lt"/>
              </a:rPr>
              <a:t>Een IAO kan een grote </a:t>
            </a:r>
            <a:r>
              <a:rPr lang="nl-NL" sz="2400" b="1" dirty="0">
                <a:latin typeface="+mn-lt"/>
              </a:rPr>
              <a:t>verscheidenheid </a:t>
            </a:r>
            <a:r>
              <a:rPr lang="nl-NL" sz="2400" b="1" dirty="0" smtClean="0">
                <a:latin typeface="+mn-lt"/>
              </a:rPr>
              <a:t>aan talent </a:t>
            </a:r>
            <a:r>
              <a:rPr lang="nl-NL" sz="2400" dirty="0" smtClean="0">
                <a:latin typeface="+mn-lt"/>
              </a:rPr>
              <a:t>mensen </a:t>
            </a:r>
            <a:r>
              <a:rPr lang="nl-NL" sz="2400" b="1" dirty="0">
                <a:latin typeface="+mn-lt"/>
              </a:rPr>
              <a:t>duurzaam </a:t>
            </a:r>
            <a:r>
              <a:rPr lang="nl-NL" sz="2400" b="1" dirty="0" smtClean="0">
                <a:latin typeface="+mn-lt"/>
              </a:rPr>
              <a:t>opnemen</a:t>
            </a:r>
            <a:r>
              <a:rPr lang="nl-NL" sz="2400" dirty="0" smtClean="0">
                <a:latin typeface="+mn-lt"/>
              </a:rPr>
              <a:t>. </a:t>
            </a:r>
            <a:r>
              <a:rPr lang="nl-NL" sz="2400" dirty="0">
                <a:latin typeface="+mn-lt"/>
              </a:rPr>
              <a:t/>
            </a:r>
            <a:br>
              <a:rPr lang="nl-NL" sz="2400" dirty="0">
                <a:latin typeface="+mn-lt"/>
              </a:rPr>
            </a:br>
            <a:endParaRPr lang="nl-NL" sz="2400" dirty="0">
              <a:latin typeface="+mn-lt"/>
            </a:endParaRPr>
          </a:p>
          <a:p>
            <a:pPr marL="0" indent="0">
              <a:buNone/>
            </a:pPr>
            <a:r>
              <a:rPr lang="nl-NL" sz="2400" dirty="0">
                <a:latin typeface="+mn-lt"/>
              </a:rPr>
              <a:t/>
            </a:r>
            <a:br>
              <a:rPr lang="nl-NL" sz="2400" dirty="0">
                <a:latin typeface="+mn-lt"/>
              </a:rPr>
            </a:br>
            <a:endParaRPr lang="nl-NL" sz="2400" dirty="0">
              <a:latin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2" y="2835775"/>
            <a:ext cx="3293640" cy="12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09" y="2562971"/>
            <a:ext cx="361466" cy="2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965" y="2228442"/>
            <a:ext cx="424222" cy="38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79" y="2479557"/>
            <a:ext cx="423315" cy="34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82" y="2251804"/>
            <a:ext cx="409020" cy="55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46" y="2083800"/>
            <a:ext cx="334345" cy="50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70" y="1957482"/>
            <a:ext cx="662876" cy="77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0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Regio Noord-Nederland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1694793" y="1047750"/>
          <a:ext cx="5596759" cy="3179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6759">
                  <a:extLst>
                    <a:ext uri="{9D8B030D-6E8A-4147-A177-3AD203B41FA5}">
                      <a16:colId xmlns:a16="http://schemas.microsoft.com/office/drawing/2014/main" val="4076091040"/>
                    </a:ext>
                  </a:extLst>
                </a:gridCol>
              </a:tblGrid>
              <a:tr h="529853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Resultaten Regio Noord-Nederland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5113592"/>
                  </a:ext>
                </a:extLst>
              </a:tr>
              <a:tr h="529853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38 organisaties</a:t>
                      </a:r>
                      <a:r>
                        <a:rPr lang="nl-NL" sz="1000" baseline="0" dirty="0" smtClean="0"/>
                        <a:t>:  overheid, onderwijs, zorg, industrie, techniek, zakelijke dienstverlening etc.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97974547"/>
                  </a:ext>
                </a:extLst>
              </a:tr>
              <a:tr h="529853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154 afdelingen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7974333"/>
                  </a:ext>
                </a:extLst>
              </a:tr>
              <a:tr h="529853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11:000 uur= 430</a:t>
                      </a:r>
                      <a:r>
                        <a:rPr lang="nl-NL" sz="1000" baseline="0" dirty="0" smtClean="0"/>
                        <a:t> banen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5705972"/>
                  </a:ext>
                </a:extLst>
              </a:tr>
              <a:tr h="529853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240 afspraakbanen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2581321"/>
                  </a:ext>
                </a:extLst>
              </a:tr>
              <a:tr h="529853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Insteek tot</a:t>
                      </a:r>
                      <a:r>
                        <a:rPr lang="nl-NL" sz="1000" baseline="0" dirty="0" smtClean="0"/>
                        <a:t> 2018 gericht op creëren afspraakbanen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3153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3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718441" y="299545"/>
            <a:ext cx="5596759" cy="429507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Wat </a:t>
            </a:r>
            <a:r>
              <a:rPr lang="nl-NL" dirty="0"/>
              <a:t>zou je in een </a:t>
            </a:r>
            <a:r>
              <a:rPr lang="nl-NL" dirty="0" smtClean="0"/>
              <a:t>gesprek met </a:t>
            </a:r>
            <a:r>
              <a:rPr lang="nl-NL" dirty="0"/>
              <a:t>een werkgever willen weten om te kunnen besluiten of een analyse </a:t>
            </a:r>
            <a:r>
              <a:rPr lang="nl-NL" dirty="0" smtClean="0"/>
              <a:t>meerwaarde heeft?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44" y="2506486"/>
            <a:ext cx="2765371" cy="208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Aandachtspunten in gesprek</a:t>
            </a:r>
            <a:br>
              <a:rPr lang="nl-NL" dirty="0"/>
            </a:br>
            <a:r>
              <a:rPr lang="nl-NL" u="sng" dirty="0"/>
              <a:t>Kansen op </a:t>
            </a:r>
            <a:r>
              <a:rPr lang="nl-NL" u="sng" dirty="0" smtClean="0"/>
              <a:t>waarde creatie</a:t>
            </a:r>
            <a:endParaRPr lang="nl-NL" u="sng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Personeelsaspecten zoals:</a:t>
            </a:r>
          </a:p>
          <a:p>
            <a:r>
              <a:rPr lang="nl-NL" dirty="0"/>
              <a:t>Verloop </a:t>
            </a:r>
          </a:p>
          <a:p>
            <a:r>
              <a:rPr lang="nl-NL" dirty="0"/>
              <a:t>Ziekteverzuim</a:t>
            </a:r>
          </a:p>
          <a:p>
            <a:r>
              <a:rPr lang="nl-NL" dirty="0"/>
              <a:t>Werkdruk</a:t>
            </a:r>
          </a:p>
          <a:p>
            <a:r>
              <a:rPr lang="nl-NL" dirty="0"/>
              <a:t>Overwerk</a:t>
            </a:r>
          </a:p>
          <a:p>
            <a:r>
              <a:rPr lang="nl-NL" dirty="0"/>
              <a:t>Uitzendkrachten</a:t>
            </a:r>
          </a:p>
          <a:p>
            <a:r>
              <a:rPr lang="nl-NL" dirty="0"/>
              <a:t>Vergrijzing</a:t>
            </a:r>
          </a:p>
          <a:p>
            <a:r>
              <a:rPr lang="nl-NL" dirty="0"/>
              <a:t>Ervaring doelgroep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Ontwikkelingen binnen organisatie zoals:</a:t>
            </a:r>
          </a:p>
          <a:p>
            <a:r>
              <a:rPr lang="nl-NL" dirty="0"/>
              <a:t>Ontwikkelingen in branche</a:t>
            </a:r>
          </a:p>
          <a:p>
            <a:r>
              <a:rPr lang="nl-NL" dirty="0"/>
              <a:t>Reorganisatie</a:t>
            </a:r>
          </a:p>
          <a:p>
            <a:r>
              <a:rPr lang="nl-NL" dirty="0"/>
              <a:t>Groei</a:t>
            </a:r>
          </a:p>
          <a:p>
            <a:r>
              <a:rPr lang="nl-NL" dirty="0"/>
              <a:t>Digitalisering</a:t>
            </a:r>
          </a:p>
          <a:p>
            <a:r>
              <a:rPr lang="nl-NL" dirty="0"/>
              <a:t>Robotisering</a:t>
            </a:r>
          </a:p>
          <a:p>
            <a:r>
              <a:rPr lang="nl-NL" dirty="0"/>
              <a:t>Regelgeving</a:t>
            </a:r>
          </a:p>
          <a:p>
            <a:r>
              <a:rPr lang="nl-NL" dirty="0"/>
              <a:t>MVO/SROI</a:t>
            </a:r>
          </a:p>
          <a:p>
            <a:r>
              <a:rPr lang="nl-NL" dirty="0"/>
              <a:t>Aanwezigheid van (elementaire) geschikte werkzaamheden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36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Aandachtspunten in gesprek </a:t>
            </a:r>
            <a:br>
              <a:rPr lang="nl-NL" dirty="0"/>
            </a:br>
            <a:r>
              <a:rPr lang="nl-NL" u="sng" dirty="0"/>
              <a:t>V</a:t>
            </a:r>
            <a:r>
              <a:rPr lang="nl-NL" u="sng" dirty="0" smtClean="0"/>
              <a:t>oorwaarden en belangrijke aspecten</a:t>
            </a:r>
            <a:endParaRPr lang="nl-NL" u="sng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defTabSz="6858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dirty="0"/>
              <a:t>Doelstelling en motivatie</a:t>
            </a:r>
          </a:p>
          <a:p>
            <a:pPr defTabSz="6858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dirty="0"/>
              <a:t>Draagvlak op alle niveaus (directie, leiding, werknemers)</a:t>
            </a:r>
          </a:p>
          <a:p>
            <a:pPr defTabSz="6858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dirty="0"/>
              <a:t>Budget</a:t>
            </a:r>
          </a:p>
          <a:p>
            <a:pPr defTabSz="685800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nl-NL" dirty="0"/>
              <a:t>Ervaring met doelgroep</a:t>
            </a:r>
          </a:p>
          <a:p>
            <a:pPr defTabSz="685800" eaLnBrk="0" fontAlgn="base" hangingPunct="0">
              <a:spcAft>
                <a:spcPct val="0"/>
              </a:spcAft>
            </a:pPr>
            <a:r>
              <a:rPr lang="nl-NL" dirty="0"/>
              <a:t>Cultuur</a:t>
            </a:r>
          </a:p>
          <a:p>
            <a:pPr defTabSz="685800" eaLnBrk="0" fontAlgn="base" hangingPunct="0">
              <a:spcAft>
                <a:spcPct val="0"/>
              </a:spcAft>
            </a:pPr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Contactpersoon </a:t>
            </a:r>
            <a:r>
              <a:rPr lang="nl-NL" dirty="0"/>
              <a:t>of werkgroep belegd</a:t>
            </a:r>
          </a:p>
          <a:p>
            <a:r>
              <a:rPr lang="nl-NL" dirty="0"/>
              <a:t>Globale scan van de organisatie om scope te bepalen</a:t>
            </a:r>
          </a:p>
          <a:p>
            <a:r>
              <a:rPr lang="nl-NL" dirty="0"/>
              <a:t>Begeleiding mogelijk</a:t>
            </a:r>
          </a:p>
          <a:p>
            <a:r>
              <a:rPr lang="nl-NL" dirty="0"/>
              <a:t>Loonschalen</a:t>
            </a:r>
          </a:p>
          <a:p>
            <a:r>
              <a:rPr lang="nl-NL" dirty="0"/>
              <a:t>O&amp;O sector</a:t>
            </a:r>
          </a:p>
        </p:txBody>
      </p:sp>
    </p:spTree>
    <p:extLst>
      <p:ext uri="{BB962C8B-B14F-4D97-AF65-F5344CB8AC3E}">
        <p14:creationId xmlns:p14="http://schemas.microsoft.com/office/powerpoint/2010/main" val="13926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Voorbeeld businesscase zorgorganisatie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Positieve ervaring met afspraakbanen in horeca</a:t>
            </a:r>
          </a:p>
          <a:p>
            <a:r>
              <a:rPr lang="nl-NL" dirty="0"/>
              <a:t>Oplopend tekort aan personeel</a:t>
            </a:r>
          </a:p>
          <a:p>
            <a:r>
              <a:rPr lang="nl-NL" dirty="0"/>
              <a:t>Steeds meer zorg nodig</a:t>
            </a:r>
          </a:p>
          <a:p>
            <a:r>
              <a:rPr lang="nl-NL" dirty="0"/>
              <a:t>Hoge werkdruk</a:t>
            </a:r>
          </a:p>
          <a:p>
            <a:r>
              <a:rPr lang="nl-NL" dirty="0"/>
              <a:t>Hoog ziekteverzuimpercentage</a:t>
            </a:r>
          </a:p>
          <a:p>
            <a:r>
              <a:rPr lang="nl-NL" dirty="0"/>
              <a:t>Vernieuwing naar kleinschalig wonen </a:t>
            </a:r>
          </a:p>
          <a:p>
            <a:r>
              <a:rPr lang="nl-NL" dirty="0"/>
              <a:t>Voldoen aan regelgeving toezicht huiskamers</a:t>
            </a:r>
          </a:p>
          <a:p>
            <a:r>
              <a:rPr lang="nl-NL" dirty="0"/>
              <a:t>Elementaire taken aanwezig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0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Vervolgstappen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Tijdens eerste gesprek afgesproken om 1 afdeling te analyseren als voorbeeld/ambassadeur. Vanuit organisatie later verzoek om alle drie te analyseren</a:t>
            </a:r>
          </a:p>
          <a:p>
            <a:pPr marL="82296" indent="0">
              <a:buNone/>
            </a:pPr>
            <a:endParaRPr lang="nl-NL" dirty="0"/>
          </a:p>
          <a:p>
            <a:r>
              <a:rPr lang="nl-NL" dirty="0"/>
              <a:t>Vervolgafspraken gemaakt </a:t>
            </a:r>
            <a:r>
              <a:rPr lang="nl-NL" dirty="0" smtClean="0"/>
              <a:t>met……?</a:t>
            </a:r>
            <a:endParaRPr lang="nl-NL" dirty="0"/>
          </a:p>
          <a:p>
            <a:pPr marL="82296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8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Vervolgafspraken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1200150"/>
          <a:ext cx="6172201" cy="1365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04">
                  <a:extLst>
                    <a:ext uri="{9D8B030D-6E8A-4147-A177-3AD203B41FA5}">
                      <a16:colId xmlns:a16="http://schemas.microsoft.com/office/drawing/2014/main" val="1809007038"/>
                    </a:ext>
                  </a:extLst>
                </a:gridCol>
                <a:gridCol w="4276397">
                  <a:extLst>
                    <a:ext uri="{9D8B030D-6E8A-4147-A177-3AD203B41FA5}">
                      <a16:colId xmlns:a16="http://schemas.microsoft.com/office/drawing/2014/main" val="337221588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Wie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Waarvoor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24072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Directeur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Visie, draagvlak</a:t>
                      </a:r>
                      <a:r>
                        <a:rPr lang="nl-NL" sz="1000" baseline="0" dirty="0" smtClean="0"/>
                        <a:t> binnen organisatie</a:t>
                      </a:r>
                      <a:r>
                        <a:rPr lang="nl-NL" sz="1000" dirty="0" smtClean="0"/>
                        <a:t> en invulling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34199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Controller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Financiële gegevens</a:t>
                      </a:r>
                      <a:r>
                        <a:rPr lang="nl-NL" sz="1000" baseline="0" dirty="0" smtClean="0"/>
                        <a:t> en verificatie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42490235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Manager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 smtClean="0"/>
                        <a:t>Info over werkzaamheden</a:t>
                      </a:r>
                      <a:r>
                        <a:rPr lang="nl-NL" sz="1000" baseline="0" dirty="0" smtClean="0"/>
                        <a:t> afdeling + rondleiding, draagvlak op afdeling, personeelsknelpunten, ervaring met doelgroep, mogelijkheden, bepalen scope en vervolgafspraken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6625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9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Aanpak analyse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Afspraak manager</a:t>
            </a:r>
          </a:p>
          <a:p>
            <a:r>
              <a:rPr lang="nl-NL" dirty="0" smtClean="0"/>
              <a:t>Voorbereiding analyse </a:t>
            </a:r>
          </a:p>
          <a:p>
            <a:r>
              <a:rPr lang="nl-NL" dirty="0" smtClean="0"/>
              <a:t>Uitvoeren interviews </a:t>
            </a:r>
          </a:p>
          <a:p>
            <a:r>
              <a:rPr lang="nl-NL" dirty="0" smtClean="0"/>
              <a:t>Meelopen op de werkvloer</a:t>
            </a:r>
          </a:p>
          <a:p>
            <a:r>
              <a:rPr lang="nl-NL" dirty="0" smtClean="0"/>
              <a:t>Opstellen rapportage</a:t>
            </a:r>
          </a:p>
          <a:p>
            <a:r>
              <a:rPr lang="nl-NL" dirty="0" smtClean="0"/>
              <a:t>Feedback organisatie</a:t>
            </a:r>
          </a:p>
          <a:p>
            <a:r>
              <a:rPr lang="nl-NL" dirty="0" smtClean="0"/>
              <a:t>Kwaliteitscontrole</a:t>
            </a:r>
          </a:p>
          <a:p>
            <a:r>
              <a:rPr lang="nl-NL" dirty="0" smtClean="0"/>
              <a:t>Eindrapportage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28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Uitkomsten uit analyse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1547622" y="1063229"/>
          <a:ext cx="6172200" cy="3283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259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nl-NL" sz="1400" u="none" strike="noStrike" dirty="0">
                          <a:effectLst/>
                        </a:rPr>
                        <a:t>Voorbereiden bij groepsbehandelingen ergotherapie en fysiotherapie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8360" marR="5519" marT="55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0:20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19" marR="5519" marT="551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259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nl-NL" sz="1400" u="none" strike="noStrike" dirty="0">
                          <a:effectLst/>
                        </a:rPr>
                        <a:t>Schoonhouden hulpmiddelen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8360" marR="5519" marT="55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2:10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19" marR="5519" marT="551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259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nl-NL" sz="1400" u="none" strike="noStrike" dirty="0">
                          <a:effectLst/>
                        </a:rPr>
                        <a:t>Oud papier verwerken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8360" marR="5519" marT="55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0:15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19" marR="5519" marT="551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59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nl-NL" sz="1400" u="none" strike="noStrike" dirty="0">
                          <a:effectLst/>
                        </a:rPr>
                        <a:t>Post rondbrengen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8360" marR="5519" marT="55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0:25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19" marR="5519" marT="551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259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nl-NL" sz="1400" u="none" strike="noStrike" dirty="0">
                          <a:effectLst/>
                        </a:rPr>
                        <a:t>Bewonerstransport algemeen verzorgen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8360" marR="5519" marT="55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14:00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19" marR="5519" marT="551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259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nl-NL" sz="1400" u="none" strike="noStrike" dirty="0">
                          <a:effectLst/>
                        </a:rPr>
                        <a:t>Bewonerstransport voor groepslessen ergotherapeut verzorgen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8360" marR="5519" marT="55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0:40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19" marR="5519" marT="551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259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nl-NL" sz="1400" u="none" strike="noStrike" dirty="0">
                          <a:effectLst/>
                        </a:rPr>
                        <a:t>Bewonerstransport voor fysiotherapie afspraken verzorgen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8360" marR="5519" marT="55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16:15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19" marR="5519" marT="551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259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nl-NL" sz="1400" u="none" strike="noStrike" dirty="0">
                          <a:effectLst/>
                        </a:rPr>
                        <a:t>Huiskamer ondersteunen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8360" marR="5519" marT="55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 dirty="0">
                          <a:effectLst/>
                        </a:rPr>
                        <a:t>45:30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19" marR="5519" marT="551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259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nl-NL" sz="1400" u="none" strike="noStrike" dirty="0">
                          <a:effectLst/>
                        </a:rPr>
                        <a:t>Beheren </a:t>
                      </a:r>
                      <a:r>
                        <a:rPr lang="nl-NL" sz="1400" u="none" strike="noStrike" dirty="0" err="1">
                          <a:effectLst/>
                        </a:rPr>
                        <a:t>waskarren</a:t>
                      </a:r>
                      <a:r>
                        <a:rPr lang="nl-NL" sz="1400" u="none" strike="noStrike" dirty="0">
                          <a:effectLst/>
                        </a:rPr>
                        <a:t>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8360" marR="5519" marT="55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1:10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19" marR="5519" marT="551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259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nl-NL" sz="1400" u="none" strike="noStrike" dirty="0">
                          <a:effectLst/>
                        </a:rPr>
                        <a:t>Bedden opmaken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8360" marR="5519" marT="55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11:40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19" marR="5519" marT="551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259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nl-NL" sz="1400" u="none" strike="noStrike" dirty="0">
                          <a:effectLst/>
                        </a:rPr>
                        <a:t>Beleg bijvullen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8360" marR="5519" marT="55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3:30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19" marR="5519" marT="551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259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nl-NL" sz="1400" u="none" strike="noStrike" dirty="0">
                          <a:effectLst/>
                        </a:rPr>
                        <a:t>Grijpvoorraad bijvullen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8360" marR="5519" marT="55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0:30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19" marR="5519" marT="5519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259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nl-NL" sz="1400" u="none" strike="noStrike" dirty="0">
                          <a:effectLst/>
                        </a:rPr>
                        <a:t>Band draaien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8360" marR="5519" marT="55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2:35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19" marR="5519" marT="5519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259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nl-NL" sz="1400" u="none" strike="noStrike" dirty="0">
                          <a:effectLst/>
                        </a:rPr>
                        <a:t>Schoonhouden huiskamer en keuken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8360" marR="5519" marT="55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u="none" strike="noStrike">
                          <a:effectLst/>
                        </a:rPr>
                        <a:t>15:45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19" marR="5519" marT="5519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259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400" b="1" u="none" strike="noStrike" dirty="0">
                          <a:effectLst/>
                        </a:rPr>
                        <a:t>Totaal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48360" marR="5519" marT="551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400" b="1" u="none" strike="noStrike" dirty="0">
                          <a:effectLst/>
                        </a:rPr>
                        <a:t>114:45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519" marR="5519" marT="5519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3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Scenario’s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Twee scenario’s:</a:t>
            </a:r>
          </a:p>
          <a:p>
            <a:pPr marL="385763" indent="-385763">
              <a:buAutoNum type="arabicPlain"/>
            </a:pPr>
            <a:r>
              <a:rPr lang="nl-NL" dirty="0"/>
              <a:t>“gewone” </a:t>
            </a:r>
            <a:r>
              <a:rPr lang="nl-NL" dirty="0" smtClean="0"/>
              <a:t>afspraakbanen en reguliere invulling</a:t>
            </a:r>
            <a:endParaRPr lang="nl-NL" dirty="0"/>
          </a:p>
          <a:p>
            <a:pPr marL="385763" indent="-385763">
              <a:buAutoNum type="arabicPlain"/>
            </a:pPr>
            <a:r>
              <a:rPr lang="nl-NL" dirty="0"/>
              <a:t>Inzet opleiding woonhulp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Reden: </a:t>
            </a:r>
          </a:p>
          <a:p>
            <a:r>
              <a:rPr lang="nl-NL" dirty="0"/>
              <a:t>Inzet korte termijn/lange termijn </a:t>
            </a:r>
          </a:p>
          <a:p>
            <a:r>
              <a:rPr lang="nl-NL" dirty="0"/>
              <a:t>Opleiding sluit aan bij ontwikkelingen binnen de branche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7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59" y="2714089"/>
            <a:ext cx="1764506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875" y="137709"/>
            <a:ext cx="6245099" cy="567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Er zijn nog steeds veel organisaties die </a:t>
            </a:r>
            <a:br>
              <a:rPr lang="nl-NL" dirty="0" smtClean="0"/>
            </a:br>
            <a:r>
              <a:rPr lang="nl-NL" dirty="0" smtClean="0"/>
              <a:t>exclusief op zoek zijn naar manusjes van alles…</a:t>
            </a:r>
            <a:endParaRPr lang="nl-NL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90898" y="2151124"/>
            <a:ext cx="3037742" cy="967352"/>
            <a:chOff x="4826530" y="2365225"/>
            <a:chExt cx="4050322" cy="1289802"/>
          </a:xfrm>
        </p:grpSpPr>
        <p:grpSp>
          <p:nvGrpSpPr>
            <p:cNvPr id="12" name="Group 11"/>
            <p:cNvGrpSpPr/>
            <p:nvPr/>
          </p:nvGrpSpPr>
          <p:grpSpPr>
            <a:xfrm rot="1639485">
              <a:off x="4899328" y="2421419"/>
              <a:ext cx="3852016" cy="1171057"/>
              <a:chOff x="600947" y="1653152"/>
              <a:chExt cx="3852016" cy="117105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1009" y="2460470"/>
                <a:ext cx="481954" cy="363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3328" y="2014432"/>
                <a:ext cx="565629" cy="516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947" y="2349252"/>
                <a:ext cx="564420" cy="458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649" y="2045580"/>
                <a:ext cx="545360" cy="74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8369" y="1821575"/>
                <a:ext cx="445793" cy="678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4534" y="1653152"/>
                <a:ext cx="883835" cy="1028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Rectangle 30"/>
            <p:cNvSpPr/>
            <p:nvPr/>
          </p:nvSpPr>
          <p:spPr>
            <a:xfrm rot="1660939">
              <a:off x="4826530" y="2365225"/>
              <a:ext cx="4050322" cy="12898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nl-NL" sz="135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2049" name="Straight Arrow Connector 2048"/>
            <p:cNvCxnSpPr>
              <a:stCxn id="31" idx="2"/>
            </p:cNvCxnSpPr>
            <p:nvPr/>
          </p:nvCxnSpPr>
          <p:spPr>
            <a:xfrm flipH="1">
              <a:off x="5133610" y="3581210"/>
              <a:ext cx="14184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682409" y="1705761"/>
            <a:ext cx="3037742" cy="1224677"/>
            <a:chOff x="681878" y="1771408"/>
            <a:chExt cx="4050322" cy="1632902"/>
          </a:xfrm>
        </p:grpSpPr>
        <p:grpSp>
          <p:nvGrpSpPr>
            <p:cNvPr id="20" name="Group 19"/>
            <p:cNvGrpSpPr/>
            <p:nvPr/>
          </p:nvGrpSpPr>
          <p:grpSpPr>
            <a:xfrm rot="20072835">
              <a:off x="753347" y="1805552"/>
              <a:ext cx="3852016" cy="1171057"/>
              <a:chOff x="600947" y="1653152"/>
              <a:chExt cx="3852016" cy="1171057"/>
            </a:xfrm>
          </p:grpSpPr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1009" y="2460470"/>
                <a:ext cx="481954" cy="363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3328" y="2014432"/>
                <a:ext cx="565629" cy="516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0947" y="2349252"/>
                <a:ext cx="564420" cy="458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649" y="2045580"/>
                <a:ext cx="545360" cy="74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8369" y="1821575"/>
                <a:ext cx="445793" cy="678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4534" y="1653152"/>
                <a:ext cx="883835" cy="1028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Rectangle 33"/>
            <p:cNvSpPr/>
            <p:nvPr/>
          </p:nvSpPr>
          <p:spPr>
            <a:xfrm rot="20104691">
              <a:off x="681878" y="1771408"/>
              <a:ext cx="4050322" cy="12898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nl-NL" sz="135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2926643" y="3023759"/>
              <a:ext cx="481190" cy="3805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09B7AD4A-C94A-7B42-9E17-606C7F366C4B}" type="slidenum">
              <a:rPr lang="nl-NL">
                <a:solidFill>
                  <a:srgbClr val="001C3D"/>
                </a:solidFill>
                <a:latin typeface="Calibri"/>
                <a:ea typeface="+mn-ea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nl-NL">
              <a:solidFill>
                <a:srgbClr val="001C3D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6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Reguliere functies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100" dirty="0"/>
              <a:t>Op basis van de uitkomsten uit de analyse zijn 3 functies ontstaan:</a:t>
            </a:r>
          </a:p>
          <a:p>
            <a:pPr lvl="1"/>
            <a:r>
              <a:rPr lang="nl-NL" dirty="0"/>
              <a:t>Huiskamer-assistent</a:t>
            </a:r>
          </a:p>
          <a:p>
            <a:pPr lvl="1"/>
            <a:r>
              <a:rPr lang="nl-NL" dirty="0"/>
              <a:t>Afdelingsassistent</a:t>
            </a:r>
          </a:p>
          <a:p>
            <a:pPr lvl="1"/>
            <a:r>
              <a:rPr lang="nl-NL" dirty="0"/>
              <a:t>Medewerker Bewonerstransport</a:t>
            </a:r>
          </a:p>
          <a:p>
            <a:pPr marL="0" indent="0">
              <a:buNone/>
            </a:pPr>
            <a:r>
              <a:rPr lang="nl-NL" sz="2100" dirty="0"/>
              <a:t>Reden: alle mogelijkheden binnen de organisatie laten zien, communicatieve vaardigheden doelgroep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8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Huiskamer-assistent	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584449" y="106322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nl-NL" sz="1350" dirty="0">
              <a:solidFill>
                <a:srgbClr val="103154"/>
              </a:solidFill>
              <a:latin typeface="Calibri"/>
              <a:ea typeface="+mn-ea"/>
            </a:endParaRPr>
          </a:p>
        </p:txBody>
      </p:sp>
      <p:graphicFrame>
        <p:nvGraphicFramePr>
          <p:cNvPr id="5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1493658" y="897564"/>
          <a:ext cx="5840406" cy="2938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Huidige personeelskosten voor 45,5 uur </a:t>
                      </a:r>
                    </a:p>
                    <a:p>
                      <a:endParaRPr lang="nl-N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74.529 	</a:t>
                      </a:r>
                    </a:p>
                    <a:p>
                      <a:endParaRPr lang="nl-N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Loonkosten Afspraakbaan voor 45,5 uur 	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23.944 	</a:t>
                      </a:r>
                    </a:p>
                    <a:p>
                      <a:endParaRPr lang="nl-N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Besparing kosten inzet medewerker op hoger niveau 	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50.585 	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 kosten voor 2 personen (inenting, VOG verklaring, werkkleding) 	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Kosten begeleiding 2 personen	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11.466 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Loonkostenvoordeel/LIV 2 personen </a:t>
                      </a:r>
                    </a:p>
                    <a:p>
                      <a:endParaRPr lang="nl-N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4.000 per</a:t>
                      </a:r>
                      <a:r>
                        <a:rPr lang="nl-NL" sz="1100" baseline="0" dirty="0"/>
                        <a:t> jaar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958">
                <a:tc>
                  <a:txBody>
                    <a:bodyPr/>
                    <a:lstStyle/>
                    <a:p>
                      <a:r>
                        <a:rPr lang="nl-NL" sz="1100" b="1" dirty="0"/>
                        <a:t>Jaarresultaat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43.119 </a:t>
                      </a:r>
                      <a:r>
                        <a:rPr lang="nl-N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nl-NL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6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Afdelingsassistent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248188"/>
              </p:ext>
            </p:extLst>
          </p:nvPr>
        </p:nvGraphicFramePr>
        <p:xfrm>
          <a:off x="1485900" y="1200150"/>
          <a:ext cx="6172200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Huidige personeelskosten voor 38,1 uur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60.925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Loonkosten Afspraakbaan voor 38,1 uur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20.260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Besparing kosten inzet medewerker op hoger niveau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40.665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 kosten voor 2 personen (inenting, VOG verklaring, werkkleding)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Kosten begeleiding 2 personen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11.466 </a:t>
                      </a:r>
                      <a:endParaRPr lang="nl-NL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Loonkostenvoordeel/LIV 2 personen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4.000 per</a:t>
                      </a:r>
                      <a:r>
                        <a:rPr lang="nl-NL" sz="1200" baseline="0" dirty="0"/>
                        <a:t> jaar</a:t>
                      </a:r>
                      <a:endParaRPr lang="nl-NL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200" b="1" dirty="0"/>
                        <a:t>Jaarresultaat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32.799</a:t>
                      </a: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9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Medewerker bewonerstransport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22214"/>
              </p:ext>
            </p:extLst>
          </p:nvPr>
        </p:nvGraphicFramePr>
        <p:xfrm>
          <a:off x="1485900" y="1200150"/>
          <a:ext cx="6172200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Huidige personeelskosten voor 30,55 uur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34.799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Loonkosten Afspraakbaan voor 30,55 uur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16.076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Besparing kosten inzet medewerker op hoger niveau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18.723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 kosten voor 2 personen (inenting, VOG verklaring, werkkleding)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Kosten begeleiding 2 personen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8.190</a:t>
                      </a:r>
                      <a:endParaRPr lang="nl-NL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Loonkostenvoordeel/LIV 2 personen 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4.000 per</a:t>
                      </a:r>
                      <a:r>
                        <a:rPr lang="nl-NL" sz="1200" baseline="0" dirty="0"/>
                        <a:t> jaar</a:t>
                      </a:r>
                      <a:endParaRPr lang="nl-NL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200" b="0" dirty="0"/>
                        <a:t>Jaarresultaat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14.333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5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Opleiding woonhulp	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485900" y="1200150"/>
          <a:ext cx="6172200" cy="2169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nl-NL" sz="1000" dirty="0"/>
                        <a:t>Eerste jaar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NL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000" dirty="0"/>
                        <a:t>Huidige personeelskosten</a:t>
                      </a:r>
                      <a:r>
                        <a:rPr lang="nl-NL" sz="1000" baseline="0" dirty="0"/>
                        <a:t> 4 x 21,5 uurloon verzorgenden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130.135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000" dirty="0"/>
                        <a:t>Loonkosten</a:t>
                      </a:r>
                      <a:r>
                        <a:rPr lang="nl-NL" sz="1000" baseline="0" dirty="0"/>
                        <a:t> 4 leerlingen 25,5 uur 6 maanden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26.838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000" dirty="0"/>
                        <a:t>Besparing</a:t>
                      </a:r>
                      <a:r>
                        <a:rPr lang="nl-NL" sz="1000" baseline="0" dirty="0"/>
                        <a:t> kosten inzet zorgkundige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103.297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000" dirty="0"/>
                        <a:t>Extra kosten voor 4 personen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800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000" dirty="0"/>
                        <a:t>Kosten 4</a:t>
                      </a:r>
                      <a:r>
                        <a:rPr lang="nl-NL" sz="1000" baseline="0" dirty="0"/>
                        <a:t> personen scholingsbegeleiding 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45.396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000" dirty="0"/>
                        <a:t>Loonkostenvoordeel/LIV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nl-NL" sz="1000" b="1" dirty="0"/>
                        <a:t>Jaarresultaat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b="1" dirty="0"/>
                        <a:t>57.101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Opleiding woonhulp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485900" y="1200150"/>
          <a:ext cx="6172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2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nl-NL" sz="1000" dirty="0"/>
                        <a:t>Tweede jaar en verder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NL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000" dirty="0"/>
                        <a:t>Huidige personeelskosten 4 x 25,5 uur uurloon verzorgenden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154.346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000" dirty="0"/>
                        <a:t>Loonkosten 4 afspraakbanen</a:t>
                      </a:r>
                      <a:r>
                        <a:rPr lang="nl-NL" sz="1000" baseline="0" dirty="0"/>
                        <a:t> 25,5 uur 12 maanden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53.676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000" dirty="0"/>
                        <a:t>Besparing kosten inzet zorgkundige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100.670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000" dirty="0"/>
                        <a:t>Geen</a:t>
                      </a:r>
                      <a:r>
                        <a:rPr lang="nl-NL" sz="1000" baseline="0" dirty="0"/>
                        <a:t> extra kosten (al betaald in jaar 1)</a:t>
                      </a:r>
                      <a:endParaRPr lang="nl-NL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000" dirty="0"/>
                        <a:t>Kosten interne begeleiding 4 personen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30.264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000" dirty="0"/>
                        <a:t>Loonkostenvoordeel/Liv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8.000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000" b="1" dirty="0"/>
                        <a:t>Jaarresultaat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1000" b="1" dirty="0"/>
                        <a:t>78.406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overwegingen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Theoretisch inzet mogelijk op 114,75 uur= 4,5 afspraakbaan.</a:t>
            </a:r>
          </a:p>
          <a:p>
            <a:pPr marL="0" indent="0">
              <a:buNone/>
            </a:pPr>
            <a:r>
              <a:rPr lang="nl-NL" dirty="0"/>
              <a:t>Geen volledig inzet vanwege:</a:t>
            </a:r>
          </a:p>
          <a:p>
            <a:r>
              <a:rPr lang="nl-NL" dirty="0"/>
              <a:t>Variabele inzet op de afdeling Revalidatie </a:t>
            </a:r>
          </a:p>
          <a:p>
            <a:r>
              <a:rPr lang="nl-NL" dirty="0"/>
              <a:t>Verhouding verplegend, verzorgend personeel en afspraakbanen, </a:t>
            </a:r>
          </a:p>
          <a:p>
            <a:r>
              <a:rPr lang="nl-NL" dirty="0"/>
              <a:t>Overgang naar kleine huiskamers </a:t>
            </a:r>
          </a:p>
          <a:p>
            <a:r>
              <a:rPr lang="nl-NL" dirty="0"/>
              <a:t>Uitbreiding mogelijk in de toekomst</a:t>
            </a:r>
          </a:p>
          <a:p>
            <a:r>
              <a:rPr lang="nl-NL" dirty="0"/>
              <a:t>Begeleidingsmogelijkheden</a:t>
            </a:r>
          </a:p>
          <a:p>
            <a:r>
              <a:rPr lang="nl-NL" dirty="0"/>
              <a:t>Andere twee afdelingen meer stabiliteit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25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Subsidies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Loonkostensubsidie/</a:t>
            </a:r>
            <a:r>
              <a:rPr lang="nl-NL" dirty="0" err="1"/>
              <a:t>jobcoachingssubsidie</a:t>
            </a:r>
            <a:endParaRPr lang="nl-NL" dirty="0"/>
          </a:p>
          <a:p>
            <a:r>
              <a:rPr lang="nl-NL" dirty="0"/>
              <a:t>Niet meegenomen in de tabellen, mogelijke voordelen wel benoemd</a:t>
            </a:r>
          </a:p>
          <a:p>
            <a:r>
              <a:rPr lang="nl-NL" dirty="0"/>
              <a:t>Hangt af van kandidaat, soort uitkering en benodigde voorzieningen</a:t>
            </a:r>
          </a:p>
          <a:p>
            <a:r>
              <a:rPr lang="nl-NL" dirty="0"/>
              <a:t>Bij gecreëerde functies kan loonwaarde sneller hoger zijn, daarom uitgegaan van 100%</a:t>
            </a:r>
          </a:p>
          <a:p>
            <a:r>
              <a:rPr lang="nl-NL" dirty="0"/>
              <a:t>Externe/interne </a:t>
            </a:r>
            <a:r>
              <a:rPr lang="nl-NL" dirty="0" err="1"/>
              <a:t>jobcoaching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53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Waardecreatie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5900" y="1063229"/>
            <a:ext cx="6172200" cy="3531394"/>
          </a:xfrm>
        </p:spPr>
        <p:txBody>
          <a:bodyPr>
            <a:normAutofit fontScale="92500"/>
          </a:bodyPr>
          <a:lstStyle/>
          <a:p>
            <a:r>
              <a:rPr lang="nl-NL" sz="1800" dirty="0"/>
              <a:t>Efficiëntere inzet van personeel en optimalisatie werkprocessen</a:t>
            </a:r>
          </a:p>
          <a:p>
            <a:r>
              <a:rPr lang="nl-NL" sz="1800" dirty="0"/>
              <a:t>Inspelen op verwachte schaarste aan personeel</a:t>
            </a:r>
          </a:p>
          <a:p>
            <a:r>
              <a:rPr lang="nl-NL" sz="1800" dirty="0"/>
              <a:t>Inzet uitzendkrachten kan worden beperkt</a:t>
            </a:r>
          </a:p>
          <a:p>
            <a:r>
              <a:rPr lang="nl-NL" sz="1800" dirty="0"/>
              <a:t>Kunnen voldoen aan regelgeving toezicht huiskamers</a:t>
            </a:r>
          </a:p>
          <a:p>
            <a:r>
              <a:rPr lang="nl-NL" sz="1800" dirty="0"/>
              <a:t>Zorg in tempo van bewoner, meer aandacht </a:t>
            </a:r>
          </a:p>
          <a:p>
            <a:r>
              <a:rPr lang="nl-NL" sz="1800" dirty="0"/>
              <a:t>Vermindering van werkdruk</a:t>
            </a:r>
          </a:p>
          <a:p>
            <a:r>
              <a:rPr lang="nl-NL" sz="1800" dirty="0"/>
              <a:t>Uren overwerk/extra diensten beperkt</a:t>
            </a:r>
          </a:p>
          <a:p>
            <a:r>
              <a:rPr lang="nl-NL" sz="1800" dirty="0"/>
              <a:t>Positieve invloed op ziekteverzuim</a:t>
            </a:r>
          </a:p>
          <a:p>
            <a:r>
              <a:rPr lang="nl-NL" sz="1800" dirty="0"/>
              <a:t>Hogere werknemers en bewonerstevredenheid</a:t>
            </a:r>
          </a:p>
          <a:p>
            <a:r>
              <a:rPr lang="nl-NL" sz="1800" dirty="0"/>
              <a:t>Meer ruimte en aandacht voor kwaliteitsverbetering en intervisie</a:t>
            </a:r>
          </a:p>
          <a:p>
            <a:r>
              <a:rPr lang="nl-NL" sz="1800" u="sng" dirty="0"/>
              <a:t>Creëren van afspraakbanen/voldoen quotum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41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18732"/>
            <a:ext cx="5112568" cy="567000"/>
          </a:xfrm>
        </p:spPr>
        <p:txBody>
          <a:bodyPr>
            <a:normAutofit/>
          </a:bodyPr>
          <a:lstStyle/>
          <a:p>
            <a:r>
              <a:rPr lang="nl-NL" dirty="0"/>
              <a:t>Banenafspraak en duurzaamheid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987574"/>
            <a:ext cx="6245099" cy="2720310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>
                <a:latin typeface="+mn-lt"/>
              </a:rPr>
              <a:t>Duurzaamheid </a:t>
            </a:r>
            <a:r>
              <a:rPr lang="nl-NL" sz="2000" dirty="0">
                <a:latin typeface="+mn-lt"/>
              </a:rPr>
              <a:t>van werk van </a:t>
            </a:r>
            <a:r>
              <a:rPr lang="nl-NL" sz="2000" dirty="0" smtClean="0">
                <a:latin typeface="+mn-lt"/>
              </a:rPr>
              <a:t>deze </a:t>
            </a:r>
            <a:r>
              <a:rPr lang="nl-NL" sz="2000" dirty="0">
                <a:latin typeface="+mn-lt"/>
              </a:rPr>
              <a:t>doelgroep </a:t>
            </a:r>
            <a:r>
              <a:rPr lang="nl-NL" sz="2000" dirty="0" smtClean="0">
                <a:latin typeface="+mn-lt"/>
              </a:rPr>
              <a:t>in beperkt: </a:t>
            </a:r>
            <a:r>
              <a:rPr lang="nl-NL" sz="2000" dirty="0">
                <a:latin typeface="+mn-lt"/>
              </a:rPr>
              <a:t>wensen over….</a:t>
            </a:r>
          </a:p>
          <a:p>
            <a:r>
              <a:rPr lang="nl-NL" sz="2000" dirty="0" smtClean="0">
                <a:latin typeface="+mn-lt"/>
              </a:rPr>
              <a:t>Na  </a:t>
            </a:r>
            <a:r>
              <a:rPr lang="nl-NL" sz="2000" dirty="0">
                <a:latin typeface="+mn-lt"/>
              </a:rPr>
              <a:t>1e kwartaal is 80 % nog aan het werk, waarvan 13 % bij een andere werkgever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+mn-lt"/>
              </a:rPr>
              <a:t>Na 6 maanden werkt nog 51% bij dezelfde werkgever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+mn-lt"/>
              </a:rPr>
              <a:t>Na 1,5 jaar werkt nog 60%, en slechts 26 % bij dezelfde werkgever</a:t>
            </a:r>
          </a:p>
          <a:p>
            <a:pPr marL="0" indent="0">
              <a:buNone/>
            </a:pPr>
            <a:endParaRPr lang="nl-NL" sz="2000" dirty="0" smtClean="0">
              <a:latin typeface="+mn-lt"/>
            </a:endParaRPr>
          </a:p>
          <a:p>
            <a:pPr marL="0" indent="0">
              <a:buNone/>
            </a:pPr>
            <a:r>
              <a:rPr lang="nl-NL" sz="20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nl-NL" sz="2000" dirty="0" smtClean="0">
                <a:latin typeface="+mn-lt"/>
              </a:rPr>
              <a:t>Plaatsingen </a:t>
            </a:r>
            <a:r>
              <a:rPr lang="nl-NL" sz="2000" dirty="0">
                <a:latin typeface="+mn-lt"/>
              </a:rPr>
              <a:t>die van korte duur zijn, kosten relatief veel </a:t>
            </a:r>
            <a:endParaRPr lang="nl-NL" sz="2000" dirty="0" smtClean="0">
              <a:latin typeface="+mn-lt"/>
            </a:endParaRPr>
          </a:p>
          <a:p>
            <a:pPr marL="0" indent="0">
              <a:buNone/>
            </a:pPr>
            <a:r>
              <a:rPr lang="nl-NL" sz="2000" dirty="0">
                <a:latin typeface="+mn-lt"/>
              </a:rPr>
              <a:t> </a:t>
            </a:r>
            <a:r>
              <a:rPr lang="nl-NL" sz="2000" dirty="0" smtClean="0">
                <a:latin typeface="+mn-lt"/>
              </a:rPr>
              <a:t>   geld,  </a:t>
            </a:r>
            <a:r>
              <a:rPr lang="nl-NL" sz="2000" dirty="0">
                <a:latin typeface="+mn-lt"/>
              </a:rPr>
              <a:t>energie, en leiden tot productiviteitsverlies. </a:t>
            </a:r>
          </a:p>
        </p:txBody>
      </p:sp>
    </p:spTree>
    <p:extLst>
      <p:ext uri="{BB962C8B-B14F-4D97-AF65-F5344CB8AC3E}">
        <p14:creationId xmlns:p14="http://schemas.microsoft.com/office/powerpoint/2010/main" val="16246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17" y="236938"/>
            <a:ext cx="5607272" cy="567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Meer weten over IHW 2.0 of de MW©M?</a:t>
            </a:r>
            <a:endParaRPr lang="nl-NL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88175" y="1059582"/>
            <a:ext cx="6245099" cy="2720310"/>
          </a:xfrm>
        </p:spPr>
        <p:txBody>
          <a:bodyPr/>
          <a:lstStyle/>
          <a:p>
            <a:r>
              <a:rPr lang="nl-NL" sz="1800" dirty="0" smtClean="0"/>
              <a:t>Schrijf u in voor de opleiding via van CIAO via</a:t>
            </a:r>
            <a:r>
              <a:rPr lang="nl-NL" sz="1800" dirty="0"/>
              <a:t>: </a:t>
            </a:r>
            <a:r>
              <a:rPr lang="nl-NL" sz="1500" dirty="0">
                <a:hlinkClick r:id="rId3"/>
              </a:rPr>
              <a:t>https://</a:t>
            </a:r>
            <a:r>
              <a:rPr lang="nl-NL" sz="1500" dirty="0" smtClean="0">
                <a:hlinkClick r:id="rId3"/>
              </a:rPr>
              <a:t>www.inclusievearbeidsorganisatie.org/kennis/opleiding-en-training</a:t>
            </a:r>
            <a:endParaRPr lang="nl-NL" sz="1500" dirty="0" smtClean="0"/>
          </a:p>
          <a:p>
            <a:endParaRPr lang="nl-NL" sz="1500" dirty="0"/>
          </a:p>
          <a:p>
            <a:r>
              <a:rPr lang="nl-NL" sz="1800" dirty="0"/>
              <a:t>Of download de praktijk handleiding </a:t>
            </a:r>
            <a:r>
              <a:rPr lang="nl-NL" sz="1800" dirty="0" smtClean="0"/>
              <a:t>voor de MW©M via:</a:t>
            </a:r>
          </a:p>
          <a:p>
            <a:pPr marL="280988" lvl="1" indent="0">
              <a:buNone/>
            </a:pPr>
            <a:r>
              <a:rPr lang="nl-NL" sz="1500" dirty="0">
                <a:hlinkClick r:id="rId4"/>
              </a:rPr>
              <a:t>https://www.inclusievearbeidsorganisatie.org/methoden-instrumenten/maastrichtse-werkcapaciteit-monitor</a:t>
            </a: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64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39552" y="1635646"/>
            <a:ext cx="7530600" cy="3257549"/>
          </a:xfrm>
        </p:spPr>
        <p:txBody>
          <a:bodyPr/>
          <a:lstStyle/>
          <a:p>
            <a:r>
              <a:rPr lang="en-US" altLang="nl-NL" sz="2400" dirty="0" err="1">
                <a:latin typeface="Arial" charset="0"/>
                <a:cs typeface="Arial" charset="0"/>
              </a:rPr>
              <a:t>Presentaties</a:t>
            </a:r>
            <a:r>
              <a:rPr lang="en-US" altLang="nl-NL" sz="2400" dirty="0">
                <a:latin typeface="Arial" charset="0"/>
                <a:cs typeface="Arial" charset="0"/>
              </a:rPr>
              <a:t> </a:t>
            </a:r>
            <a:r>
              <a:rPr lang="en-US" altLang="nl-NL" sz="2400" dirty="0" err="1">
                <a:latin typeface="Arial" charset="0"/>
                <a:cs typeface="Arial" charset="0"/>
              </a:rPr>
              <a:t>beschikbaar</a:t>
            </a:r>
            <a:r>
              <a:rPr lang="en-US" altLang="nl-NL" sz="2400" dirty="0">
                <a:latin typeface="Arial" charset="0"/>
                <a:cs typeface="Arial" charset="0"/>
              </a:rPr>
              <a:t> op </a:t>
            </a:r>
            <a:r>
              <a:rPr lang="en-US" altLang="nl-NL" sz="2400" dirty="0" err="1">
                <a:latin typeface="Arial" charset="0"/>
                <a:cs typeface="Arial" charset="0"/>
              </a:rPr>
              <a:t>dinsdag</a:t>
            </a:r>
            <a:r>
              <a:rPr lang="en-US" altLang="nl-NL" sz="2400" dirty="0">
                <a:latin typeface="Arial" charset="0"/>
                <a:cs typeface="Arial" charset="0"/>
              </a:rPr>
              <a:t> 19 </a:t>
            </a:r>
            <a:r>
              <a:rPr lang="en-US" altLang="nl-NL" sz="2400" dirty="0" err="1">
                <a:latin typeface="Arial" charset="0"/>
                <a:cs typeface="Arial" charset="0"/>
              </a:rPr>
              <a:t>maart</a:t>
            </a:r>
            <a:r>
              <a:rPr lang="en-US" altLang="nl-NL" sz="2400" dirty="0">
                <a:latin typeface="Arial" charset="0"/>
                <a:cs typeface="Arial" charset="0"/>
              </a:rPr>
              <a:t> op </a:t>
            </a:r>
            <a:r>
              <a:rPr lang="en-US" altLang="nl-NL" sz="2400" dirty="0">
                <a:latin typeface="Arial" charset="0"/>
                <a:cs typeface="Arial" charset="0"/>
                <a:hlinkClick r:id="rId2"/>
              </a:rPr>
              <a:t>www.samenvoordeklant.nl</a:t>
            </a:r>
            <a:endParaRPr lang="nl-NL" sz="2600" dirty="0"/>
          </a:p>
          <a:p>
            <a:r>
              <a:rPr lang="nl-NL" sz="2600" dirty="0"/>
              <a:t>Praktijkdagen 2019: 27 juni - 7 november</a:t>
            </a:r>
          </a:p>
          <a:p>
            <a:pPr>
              <a:buFont typeface="Arial" charset="0"/>
              <a:buChar char="•"/>
              <a:defRPr/>
            </a:pPr>
            <a:r>
              <a:rPr lang="en-US" altLang="nl-NL" sz="2400" dirty="0">
                <a:latin typeface="Arial" charset="0"/>
                <a:cs typeface="Arial" charset="0"/>
              </a:rPr>
              <a:t>SVP </a:t>
            </a:r>
            <a:r>
              <a:rPr lang="en-US" altLang="nl-NL" sz="2400" dirty="0" err="1">
                <a:latin typeface="Arial" charset="0"/>
                <a:cs typeface="Arial" charset="0"/>
              </a:rPr>
              <a:t>evaluatieformulier</a:t>
            </a:r>
            <a:r>
              <a:rPr lang="en-US" altLang="nl-NL" sz="2400" dirty="0">
                <a:latin typeface="Arial" charset="0"/>
                <a:cs typeface="Arial" charset="0"/>
              </a:rPr>
              <a:t> </a:t>
            </a:r>
            <a:r>
              <a:rPr lang="en-US" altLang="nl-NL" sz="2400" dirty="0" err="1">
                <a:latin typeface="Arial" charset="0"/>
                <a:cs typeface="Arial" charset="0"/>
              </a:rPr>
              <a:t>invullen</a:t>
            </a:r>
            <a:endParaRPr lang="en-US" altLang="nl-NL" sz="24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en-US" altLang="nl-NL" sz="24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nl-NL" altLang="nl-NL" sz="2400" b="1" dirty="0">
                <a:latin typeface="Arial" charset="0"/>
                <a:cs typeface="Arial" charset="0"/>
              </a:rPr>
              <a:t>Een inspirerende dag gewenst!</a:t>
            </a:r>
          </a:p>
          <a:p>
            <a:pPr>
              <a:buFont typeface="Arial" charset="0"/>
              <a:buChar char="•"/>
              <a:defRPr/>
            </a:pPr>
            <a:endParaRPr lang="en-US" altLang="nl-NL" sz="24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endParaRPr lang="nl-NL" altLang="nl-NL" sz="2400" dirty="0">
              <a:latin typeface="Arial" charset="0"/>
              <a:cs typeface="Arial" charset="0"/>
            </a:endParaRPr>
          </a:p>
          <a:p>
            <a:endParaRPr lang="nl-NL" sz="2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nl-NL" dirty="0"/>
              <a:t>Tot slot</a:t>
            </a:r>
          </a:p>
        </p:txBody>
      </p:sp>
    </p:spTree>
    <p:extLst>
      <p:ext uri="{BB962C8B-B14F-4D97-AF65-F5344CB8AC3E}">
        <p14:creationId xmlns:p14="http://schemas.microsoft.com/office/powerpoint/2010/main" val="42925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5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000" y="218732"/>
            <a:ext cx="5112568" cy="567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Werkwijze werkgeversdienstverlening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000" y="976248"/>
            <a:ext cx="6245099" cy="2720310"/>
          </a:xfrm>
        </p:spPr>
        <p:txBody>
          <a:bodyPr/>
          <a:lstStyle/>
          <a:p>
            <a:r>
              <a:rPr lang="nl-NL" sz="2400" dirty="0" smtClean="0">
                <a:latin typeface="+mn-lt"/>
              </a:rPr>
              <a:t>Aanbodgericht</a:t>
            </a:r>
          </a:p>
          <a:p>
            <a:r>
              <a:rPr lang="nl-NL" sz="2400" dirty="0" err="1" smtClean="0">
                <a:latin typeface="+mn-lt"/>
              </a:rPr>
              <a:t>Plaatsingsgedreven</a:t>
            </a:r>
            <a:endParaRPr lang="nl-NL" sz="2400" dirty="0" smtClean="0">
              <a:latin typeface="+mn-lt"/>
            </a:endParaRPr>
          </a:p>
          <a:p>
            <a:r>
              <a:rPr lang="nl-NL" sz="2400" dirty="0" smtClean="0">
                <a:latin typeface="+mn-lt"/>
              </a:rPr>
              <a:t>Veelal ontbreekt nazorg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1420841" y="2571750"/>
            <a:ext cx="3597964" cy="504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342900" rtl="0" eaLnBrk="1" latinLnBrk="0" hangingPunct="1">
              <a:spcBef>
                <a:spcPts val="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1pPr>
            <a:lvl2pPr marL="538163" indent="-269081" algn="l" defTabSz="342900" rtl="0" eaLnBrk="1" latinLnBrk="0" hangingPunct="1">
              <a:spcBef>
                <a:spcPts val="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2pPr>
            <a:lvl3pPr marL="804863" indent="-267891" algn="l" defTabSz="342900" rtl="0" eaLnBrk="1" latinLnBrk="0" hangingPunct="1">
              <a:spcBef>
                <a:spcPts val="0"/>
              </a:spcBef>
              <a:buFont typeface="Lucida Grande"/>
              <a:buChar char="-"/>
              <a:defRPr sz="21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3pPr>
            <a:lvl4pPr marL="1072754" indent="-266700" algn="l" defTabSz="342900" rtl="0" eaLnBrk="1" latinLnBrk="0" hangingPunct="1">
              <a:spcBef>
                <a:spcPts val="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4pPr>
            <a:lvl5pPr marL="1345406" indent="-270272" algn="l" defTabSz="342900" rtl="0" eaLnBrk="1" latinLnBrk="0" hangingPunct="1">
              <a:spcBef>
                <a:spcPts val="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nl-NL" sz="1200" b="1" dirty="0" smtClean="0">
                <a:latin typeface="+mn-lt"/>
              </a:rPr>
              <a:t>Lees meer: </a:t>
            </a:r>
          </a:p>
          <a:p>
            <a:pPr fontAlgn="auto">
              <a:spcAft>
                <a:spcPts val="0"/>
              </a:spcAft>
            </a:pPr>
            <a:r>
              <a:rPr lang="nl-NL" sz="1200" dirty="0">
                <a:latin typeface="+mn-lt"/>
                <a:hlinkClick r:id="rId3"/>
              </a:rPr>
              <a:t>Inspectie Ministerie van Sociale Zaken en Werkgelegenheid (2018). Aan het werk, voor hoe lang</a:t>
            </a:r>
            <a:r>
              <a:rPr lang="nl-NL" sz="1200" dirty="0" smtClean="0">
                <a:latin typeface="+mn-lt"/>
                <a:hlinkClick r:id="rId3"/>
              </a:rPr>
              <a:t>? </a:t>
            </a:r>
            <a:endParaRPr lang="nl-NL" sz="1200" dirty="0" smtClean="0">
              <a:latin typeface="+mn-lt"/>
              <a:hlinkClick r:id="rId4"/>
            </a:endParaRPr>
          </a:p>
          <a:p>
            <a:pPr fontAlgn="auto">
              <a:spcAft>
                <a:spcPts val="0"/>
              </a:spcAft>
            </a:pPr>
            <a:r>
              <a:rPr lang="nl-NL" sz="1200" dirty="0" smtClean="0">
                <a:latin typeface="+mn-lt"/>
                <a:hlinkClick r:id="rId4"/>
              </a:rPr>
              <a:t>Van </a:t>
            </a:r>
            <a:r>
              <a:rPr lang="nl-NL" sz="1200" dirty="0">
                <a:latin typeface="+mn-lt"/>
                <a:hlinkClick r:id="rId4"/>
              </a:rPr>
              <a:t>Ruitenbeek, G., Van Lierop, B., </a:t>
            </a:r>
            <a:r>
              <a:rPr lang="nl-NL" sz="1200" dirty="0" err="1">
                <a:latin typeface="+mn-lt"/>
                <a:hlinkClick r:id="rId4"/>
              </a:rPr>
              <a:t>Fermin</a:t>
            </a:r>
            <a:r>
              <a:rPr lang="nl-NL" sz="1200" dirty="0">
                <a:latin typeface="+mn-lt"/>
                <a:hlinkClick r:id="rId4"/>
              </a:rPr>
              <a:t>, B., &amp; Andriessen, S. (2018). Duurzame integratie van mensen met een afstand tot de arbeidsmarkt. Sociaal Bestek, 6, 20–22. </a:t>
            </a:r>
            <a:endParaRPr lang="nl-NL" sz="12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083" y="843558"/>
            <a:ext cx="2169417" cy="3077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1367937"/>
            <a:ext cx="2380775" cy="34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1000"/>
      <p:bldP spid="83" grpId="0" build="p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000" y="218732"/>
            <a:ext cx="5112568" cy="567000"/>
          </a:xfrm>
        </p:spPr>
        <p:txBody>
          <a:bodyPr>
            <a:normAutofit fontScale="90000"/>
          </a:bodyPr>
          <a:lstStyle/>
          <a:p>
            <a:r>
              <a:rPr lang="nl-NL" dirty="0"/>
              <a:t>Wat is </a:t>
            </a:r>
            <a:r>
              <a:rPr lang="nl-NL" dirty="0" smtClean="0"/>
              <a:t>een </a:t>
            </a:r>
            <a:r>
              <a:rPr lang="nl-NL" dirty="0" err="1" smtClean="0"/>
              <a:t>vraaggestuurde</a:t>
            </a:r>
            <a:r>
              <a:rPr lang="nl-NL" dirty="0" smtClean="0"/>
              <a:t> benadering?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000" y="976248"/>
            <a:ext cx="6245099" cy="2720310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>
                <a:latin typeface="+mn-lt"/>
              </a:rPr>
              <a:t>Wat vraagt een werkgever?</a:t>
            </a:r>
          </a:p>
          <a:p>
            <a:r>
              <a:rPr lang="nl-NL" sz="2400" dirty="0" smtClean="0">
                <a:latin typeface="+mn-lt"/>
              </a:rPr>
              <a:t>Vacatures vervullen….</a:t>
            </a:r>
            <a:r>
              <a:rPr lang="nl-NL" sz="2400" dirty="0">
                <a:latin typeface="+mn-lt"/>
              </a:rPr>
              <a:t/>
            </a:r>
            <a:br>
              <a:rPr lang="nl-NL" sz="2400" dirty="0">
                <a:latin typeface="+mn-lt"/>
              </a:rPr>
            </a:br>
            <a:endParaRPr lang="nl-NL" sz="2400" dirty="0">
              <a:latin typeface="+mn-lt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70230" y="3372522"/>
            <a:ext cx="648072" cy="64807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375" y="1059582"/>
            <a:ext cx="1828800" cy="1781175"/>
          </a:xfrm>
          <a:prstGeom prst="rect">
            <a:avLst/>
          </a:prstGeom>
        </p:spPr>
      </p:pic>
      <p:sp>
        <p:nvSpPr>
          <p:cNvPr id="83" name="Content Placeholder 2"/>
          <p:cNvSpPr txBox="1">
            <a:spLocks/>
          </p:cNvSpPr>
          <p:nvPr/>
        </p:nvSpPr>
        <p:spPr>
          <a:xfrm>
            <a:off x="1413000" y="3516538"/>
            <a:ext cx="6245099" cy="504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342900" rtl="0" eaLnBrk="1" latinLnBrk="0" hangingPunct="1">
              <a:spcBef>
                <a:spcPts val="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1pPr>
            <a:lvl2pPr marL="538163" indent="-269081" algn="l" defTabSz="342900" rtl="0" eaLnBrk="1" latinLnBrk="0" hangingPunct="1">
              <a:spcBef>
                <a:spcPts val="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2pPr>
            <a:lvl3pPr marL="804863" indent="-267891" algn="l" defTabSz="342900" rtl="0" eaLnBrk="1" latinLnBrk="0" hangingPunct="1">
              <a:spcBef>
                <a:spcPts val="0"/>
              </a:spcBef>
              <a:buFont typeface="Lucida Grande"/>
              <a:buChar char="-"/>
              <a:defRPr sz="21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3pPr>
            <a:lvl4pPr marL="1072754" indent="-266700" algn="l" defTabSz="342900" rtl="0" eaLnBrk="1" latinLnBrk="0" hangingPunct="1">
              <a:spcBef>
                <a:spcPts val="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4pPr>
            <a:lvl5pPr marL="1345406" indent="-270272" algn="l" defTabSz="342900" rtl="0" eaLnBrk="1" latinLnBrk="0" hangingPunct="1">
              <a:spcBef>
                <a:spcPts val="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nl-NL" sz="2400" dirty="0" smtClean="0">
                <a:latin typeface="+mn-lt"/>
              </a:rPr>
              <a:t>			Vraag achter de vraag achterhalen…</a:t>
            </a:r>
            <a:endParaRPr lang="nl-N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01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18732"/>
            <a:ext cx="5616624" cy="567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Problemen waar werkgevers mee kampen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736131"/>
            <a:ext cx="6245099" cy="2720310"/>
          </a:xfrm>
        </p:spPr>
        <p:txBody>
          <a:bodyPr/>
          <a:lstStyle/>
          <a:p>
            <a:r>
              <a:rPr lang="nl-NL" sz="2000" dirty="0" smtClean="0">
                <a:latin typeface="+mn-lt"/>
              </a:rPr>
              <a:t>Personeelstekorten  </a:t>
            </a:r>
          </a:p>
          <a:p>
            <a:r>
              <a:rPr lang="nl-NL" sz="2000" dirty="0" smtClean="0"/>
              <a:t>Mismatch </a:t>
            </a:r>
            <a:r>
              <a:rPr lang="nl-NL" sz="2000" dirty="0"/>
              <a:t>tussen vraag aan </a:t>
            </a:r>
            <a:r>
              <a:rPr lang="nl-NL" sz="2000" dirty="0" smtClean="0"/>
              <a:t>aanbod </a:t>
            </a:r>
            <a:endParaRPr lang="nl-NL" sz="2000" dirty="0"/>
          </a:p>
          <a:p>
            <a:r>
              <a:rPr lang="nl-NL" sz="2000" dirty="0" smtClean="0">
                <a:latin typeface="+mn-lt"/>
              </a:rPr>
              <a:t>Toename verzuim en beroepsziekten ten gevolg psychisch klachten en burn-out </a:t>
            </a:r>
            <a:endParaRPr lang="nl-NL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582" y="1952487"/>
            <a:ext cx="2442763" cy="1704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11" y="1998685"/>
            <a:ext cx="1828626" cy="1269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3663948"/>
            <a:ext cx="2438002" cy="1275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2718614"/>
            <a:ext cx="1358453" cy="14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2397392" y="728516"/>
            <a:ext cx="4315349" cy="4187909"/>
          </a:xfrm>
          <a:prstGeom prst="ellipse">
            <a:avLst/>
          </a:prstGeom>
          <a:solidFill>
            <a:srgbClr val="8064A2">
              <a:lumMod val="5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nl-NL" kern="0" dirty="0" smtClean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7676" y="788582"/>
            <a:ext cx="1346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l-NL" sz="1100" kern="0" dirty="0" smtClean="0">
                <a:solidFill>
                  <a:prstClr val="white"/>
                </a:solidFill>
              </a:rPr>
              <a:t>ARBEIDSMARKT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96906" y="4637080"/>
            <a:ext cx="186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l-NL" sz="1500" kern="0" dirty="0">
                <a:solidFill>
                  <a:prstClr val="white"/>
                </a:solidFill>
              </a:rPr>
              <a:t>&amp;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41862" y="485105"/>
            <a:ext cx="1015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nl-NL" sz="900" kern="0" dirty="0">
                <a:solidFill>
                  <a:prstClr val="black"/>
                </a:solidFill>
              </a:rPr>
              <a:t>Vraaggestuurd</a:t>
            </a:r>
          </a:p>
        </p:txBody>
      </p:sp>
      <p:sp>
        <p:nvSpPr>
          <p:cNvPr id="65" name="TextBox 64"/>
          <p:cNvSpPr txBox="1"/>
          <p:nvPr/>
        </p:nvSpPr>
        <p:spPr>
          <a:xfrm rot="18782492">
            <a:off x="2453031" y="1159430"/>
            <a:ext cx="7551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nl-NL" sz="900" kern="0" dirty="0">
                <a:solidFill>
                  <a:prstClr val="black"/>
                </a:solidFill>
              </a:rPr>
              <a:t>Duurzaam</a:t>
            </a:r>
          </a:p>
        </p:txBody>
      </p:sp>
      <p:sp>
        <p:nvSpPr>
          <p:cNvPr id="66" name="TextBox 65"/>
          <p:cNvSpPr txBox="1"/>
          <p:nvPr/>
        </p:nvSpPr>
        <p:spPr>
          <a:xfrm rot="5400000">
            <a:off x="6468195" y="2707054"/>
            <a:ext cx="7838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nl-NL" sz="900" kern="0" dirty="0">
                <a:solidFill>
                  <a:prstClr val="black"/>
                </a:solidFill>
              </a:rPr>
              <a:t>Methodisch</a:t>
            </a:r>
          </a:p>
        </p:txBody>
      </p:sp>
      <p:sp>
        <p:nvSpPr>
          <p:cNvPr id="67" name="TextBox 66"/>
          <p:cNvSpPr txBox="1"/>
          <p:nvPr/>
        </p:nvSpPr>
        <p:spPr>
          <a:xfrm rot="16200000">
            <a:off x="1725470" y="2675458"/>
            <a:ext cx="1004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nl-NL" sz="900" kern="0" dirty="0">
                <a:solidFill>
                  <a:prstClr val="black"/>
                </a:solidFill>
              </a:rPr>
              <a:t>Business Proof</a:t>
            </a:r>
          </a:p>
        </p:txBody>
      </p:sp>
      <p:sp>
        <p:nvSpPr>
          <p:cNvPr id="68" name="TextBox 67"/>
          <p:cNvSpPr txBox="1"/>
          <p:nvPr/>
        </p:nvSpPr>
        <p:spPr>
          <a:xfrm rot="18978363">
            <a:off x="5891728" y="4261576"/>
            <a:ext cx="6586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nl-NL" sz="900" kern="0" dirty="0">
                <a:solidFill>
                  <a:prstClr val="black"/>
                </a:solidFill>
              </a:rPr>
              <a:t>Concreet</a:t>
            </a:r>
          </a:p>
        </p:txBody>
      </p:sp>
      <p:sp>
        <p:nvSpPr>
          <p:cNvPr id="69" name="TextBox 68"/>
          <p:cNvSpPr txBox="1"/>
          <p:nvPr/>
        </p:nvSpPr>
        <p:spPr>
          <a:xfrm rot="2391393">
            <a:off x="2597149" y="4455928"/>
            <a:ext cx="986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nl-NL" sz="900" kern="0" dirty="0">
                <a:solidFill>
                  <a:prstClr val="black"/>
                </a:solidFill>
              </a:rPr>
              <a:t>Inclusief</a:t>
            </a:r>
          </a:p>
        </p:txBody>
      </p:sp>
      <p:sp>
        <p:nvSpPr>
          <p:cNvPr id="128" name="TextBox 127"/>
          <p:cNvSpPr txBox="1"/>
          <p:nvPr/>
        </p:nvSpPr>
        <p:spPr>
          <a:xfrm rot="2666162">
            <a:off x="2718373" y="4064728"/>
            <a:ext cx="790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>
                <a:solidFill>
                  <a:srgbClr val="FFFFFF"/>
                </a:solidFill>
              </a:rPr>
              <a:t>VRAAG</a:t>
            </a:r>
            <a:endParaRPr lang="nl-NL" sz="1100" dirty="0">
              <a:solidFill>
                <a:srgbClr val="FFFFFF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 rot="19013100">
            <a:off x="5616609" y="4051440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>
                <a:solidFill>
                  <a:srgbClr val="FFFFFF"/>
                </a:solidFill>
              </a:rPr>
              <a:t>AANBOD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623604" y="121940"/>
            <a:ext cx="5351952" cy="567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Verdana"/>
              </a:defRPr>
            </a:lvl1pPr>
          </a:lstStyle>
          <a:p>
            <a:endParaRPr lang="nl-NL" sz="1800" dirty="0"/>
          </a:p>
        </p:txBody>
      </p:sp>
      <p:sp>
        <p:nvSpPr>
          <p:cNvPr id="17" name="TextBox 16"/>
          <p:cNvSpPr txBox="1"/>
          <p:nvPr/>
        </p:nvSpPr>
        <p:spPr>
          <a:xfrm rot="2665611">
            <a:off x="5732857" y="1141240"/>
            <a:ext cx="956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nl-NL" sz="900" kern="0" dirty="0">
                <a:solidFill>
                  <a:prstClr val="black"/>
                </a:solidFill>
              </a:rPr>
              <a:t>Aanbodbewust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35" y="1946291"/>
            <a:ext cx="3264543" cy="170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57186" y="2430526"/>
            <a:ext cx="1313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nl-NL" sz="1200" kern="0" dirty="0"/>
              <a:t>Talent, capaciteiten &amp; vaardigheden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30614" y="2672704"/>
            <a:ext cx="1313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nl-NL" sz="1200" kern="0" dirty="0"/>
              <a:t>Werkeisen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6863" y="109309"/>
            <a:ext cx="6245099" cy="567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Een hulpmiddel: Inclusief herontwerp </a:t>
            </a:r>
            <a:br>
              <a:rPr lang="nl-NL" dirty="0" smtClean="0"/>
            </a:br>
            <a:r>
              <a:rPr lang="nl-NL" dirty="0" smtClean="0"/>
              <a:t>van werk: IHW 2.0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448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/>
      <p:bldP spid="64" grpId="0"/>
      <p:bldP spid="65" grpId="0"/>
      <p:bldP spid="66" grpId="0"/>
      <p:bldP spid="67" grpId="0"/>
      <p:bldP spid="68" grpId="0"/>
      <p:bldP spid="69" grpId="0"/>
      <p:bldP spid="128" grpId="0"/>
      <p:bldP spid="129" grpId="0"/>
      <p:bldP spid="17" grpId="0"/>
      <p:bldP spid="20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693" y="195486"/>
            <a:ext cx="6245099" cy="567000"/>
          </a:xfrm>
        </p:spPr>
        <p:txBody>
          <a:bodyPr>
            <a:normAutofit/>
          </a:bodyPr>
          <a:lstStyle/>
          <a:p>
            <a:r>
              <a:rPr lang="nl-NL" dirty="0" smtClean="0"/>
              <a:t>Wat zijn de speerpunten van IHW 2.0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913" y="1275606"/>
            <a:ext cx="7560840" cy="2720310"/>
          </a:xfrm>
        </p:spPr>
        <p:txBody>
          <a:bodyPr/>
          <a:lstStyle/>
          <a:p>
            <a:r>
              <a:rPr lang="nl-NL" sz="1800" b="1" dirty="0" err="1">
                <a:latin typeface="+mn-lt"/>
              </a:rPr>
              <a:t>Vraaggestuurd</a:t>
            </a:r>
            <a:r>
              <a:rPr lang="nl-NL" sz="1800" dirty="0">
                <a:latin typeface="+mn-lt"/>
              </a:rPr>
              <a:t> </a:t>
            </a:r>
            <a:r>
              <a:rPr lang="nl-NL" sz="18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sz="1800" dirty="0">
                <a:latin typeface="+mn-lt"/>
              </a:rPr>
              <a:t>aansluitend bij de behoefte/vraag van de werkgever</a:t>
            </a:r>
          </a:p>
          <a:p>
            <a:r>
              <a:rPr lang="nl-NL" sz="1800" b="1" dirty="0"/>
              <a:t>Aanbodbewust</a:t>
            </a:r>
            <a:r>
              <a:rPr lang="nl-NL" sz="1800" dirty="0"/>
              <a:t> </a:t>
            </a:r>
            <a:r>
              <a:rPr lang="nl-NL" sz="1800" dirty="0">
                <a:sym typeface="Wingdings" panose="05000000000000000000" pitchFamily="2" charset="2"/>
              </a:rPr>
              <a:t> bewust van beschikbaarheid type werkzoekenden in regio</a:t>
            </a:r>
            <a:endParaRPr lang="nl-NL" sz="1800" dirty="0"/>
          </a:p>
          <a:p>
            <a:r>
              <a:rPr lang="nl-NL" sz="1800" b="1" dirty="0">
                <a:latin typeface="+mn-lt"/>
              </a:rPr>
              <a:t>Methodisch</a:t>
            </a:r>
            <a:r>
              <a:rPr lang="nl-NL" sz="1800" dirty="0">
                <a:latin typeface="+mn-lt"/>
              </a:rPr>
              <a:t> </a:t>
            </a:r>
            <a:r>
              <a:rPr lang="nl-NL" sz="18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sz="1800" dirty="0">
                <a:latin typeface="+mn-lt"/>
              </a:rPr>
              <a:t> Doelgericht, systematisch en procesmatig</a:t>
            </a:r>
          </a:p>
          <a:p>
            <a:r>
              <a:rPr lang="nl-NL" sz="1800" b="1" dirty="0">
                <a:latin typeface="+mn-lt"/>
              </a:rPr>
              <a:t>Concreet</a:t>
            </a:r>
            <a:r>
              <a:rPr lang="nl-NL" sz="1800" dirty="0">
                <a:latin typeface="+mn-lt"/>
              </a:rPr>
              <a:t> </a:t>
            </a:r>
            <a:r>
              <a:rPr lang="nl-NL" sz="18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sz="1800" dirty="0">
                <a:latin typeface="+mn-lt"/>
              </a:rPr>
              <a:t>Helder over het wat, wie, waar, waarom, </a:t>
            </a:r>
            <a:r>
              <a:rPr lang="nl-NL" sz="1800" dirty="0" smtClean="0">
                <a:latin typeface="+mn-lt"/>
              </a:rPr>
              <a:t>wanneer en hoe</a:t>
            </a:r>
            <a:endParaRPr lang="nl-NL" sz="1800" dirty="0">
              <a:latin typeface="+mn-lt"/>
            </a:endParaRPr>
          </a:p>
          <a:p>
            <a:r>
              <a:rPr lang="nl-NL" sz="1800" b="1" dirty="0"/>
              <a:t>Inclusief</a:t>
            </a:r>
            <a:r>
              <a:rPr lang="nl-NL" sz="1800" dirty="0"/>
              <a:t> </a:t>
            </a:r>
            <a:r>
              <a:rPr lang="nl-NL" sz="1800" dirty="0">
                <a:sym typeface="Wingdings" panose="05000000000000000000" pitchFamily="2" charset="2"/>
              </a:rPr>
              <a:t> </a:t>
            </a:r>
            <a:r>
              <a:rPr lang="nl-NL" sz="1800" dirty="0"/>
              <a:t>dus niet exclusief voor een doelgroep</a:t>
            </a:r>
            <a:endParaRPr lang="nl-NL" sz="1800" dirty="0">
              <a:latin typeface="+mn-lt"/>
            </a:endParaRPr>
          </a:p>
          <a:p>
            <a:r>
              <a:rPr lang="nl-NL" sz="1800" b="1" dirty="0">
                <a:latin typeface="+mn-lt"/>
              </a:rPr>
              <a:t>Business </a:t>
            </a:r>
            <a:r>
              <a:rPr lang="nl-NL" sz="1800" b="1" dirty="0" err="1">
                <a:latin typeface="+mn-lt"/>
              </a:rPr>
              <a:t>proof</a:t>
            </a:r>
            <a:r>
              <a:rPr lang="nl-NL" sz="1800" dirty="0">
                <a:latin typeface="+mn-lt"/>
              </a:rPr>
              <a:t> </a:t>
            </a:r>
            <a:r>
              <a:rPr lang="nl-NL" sz="18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sz="1800" dirty="0">
                <a:latin typeface="+mn-lt"/>
              </a:rPr>
              <a:t> de moeite van de investering in geld, middelen en mankracht waard </a:t>
            </a:r>
          </a:p>
          <a:p>
            <a:r>
              <a:rPr lang="nl-NL" sz="1800" b="1" dirty="0">
                <a:latin typeface="+mn-lt"/>
              </a:rPr>
              <a:t>Duurzaam</a:t>
            </a:r>
            <a:r>
              <a:rPr lang="nl-NL" sz="1800" dirty="0">
                <a:latin typeface="+mn-lt"/>
              </a:rPr>
              <a:t> </a:t>
            </a:r>
            <a:r>
              <a:rPr lang="nl-NL" sz="18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nl-NL" sz="1800" dirty="0">
                <a:latin typeface="+mn-lt"/>
              </a:rPr>
              <a:t> gericht op inclusie en duurzaam behoud van intern- en extern arbeidspotentieel </a:t>
            </a:r>
          </a:p>
        </p:txBody>
      </p:sp>
    </p:spTree>
    <p:extLst>
      <p:ext uri="{BB962C8B-B14F-4D97-AF65-F5344CB8AC3E}">
        <p14:creationId xmlns:p14="http://schemas.microsoft.com/office/powerpoint/2010/main" val="34812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100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tandaardthema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1683</Words>
  <Application>Microsoft Office PowerPoint</Application>
  <PresentationFormat>On-screen Show (16:9)</PresentationFormat>
  <Paragraphs>392</Paragraphs>
  <Slides>42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ＭＳ Ｐゴシック</vt:lpstr>
      <vt:lpstr>Arial</vt:lpstr>
      <vt:lpstr>Calibri</vt:lpstr>
      <vt:lpstr>Lucida Grande</vt:lpstr>
      <vt:lpstr>Verdana</vt:lpstr>
      <vt:lpstr>Wingdings</vt:lpstr>
      <vt:lpstr>Office-thema</vt:lpstr>
      <vt:lpstr>Maastricht University</vt:lpstr>
      <vt:lpstr>1_Maastricht University</vt:lpstr>
      <vt:lpstr>Standaardthema</vt:lpstr>
      <vt:lpstr>PowerPoint Presentation</vt:lpstr>
      <vt:lpstr>Wat is een inclusieve arbeidsorganisatie?</vt:lpstr>
      <vt:lpstr>Er zijn nog steeds veel organisaties die  exclusief op zoek zijn naar manusjes van alles…</vt:lpstr>
      <vt:lpstr>Banenafspraak en duurzaamheid </vt:lpstr>
      <vt:lpstr>Werkwijze werkgeversdienstverlening</vt:lpstr>
      <vt:lpstr>Wat is een vraaggestuurde benadering?</vt:lpstr>
      <vt:lpstr>Problemen waar werkgevers mee kampen</vt:lpstr>
      <vt:lpstr>Een hulpmiddel: Inclusief herontwerp  van werk: IHW 2.0</vt:lpstr>
      <vt:lpstr>Wat zijn de speerpunten van IHW 2.0</vt:lpstr>
      <vt:lpstr>Inclusief herontwerp van werk: IHW 2.0</vt:lpstr>
      <vt:lpstr>Combineren van duurzame inzetbaarheid met inclusie Een voorbeeld uit de universiteitspraktijk. </vt:lpstr>
      <vt:lpstr>Vraaggericht advies UM</vt:lpstr>
      <vt:lpstr>Voorbeeld van werkzaamheden</vt:lpstr>
      <vt:lpstr>Hoe waarborg je de duurzame plaatsingen?</vt:lpstr>
      <vt:lpstr>Hulpmiddel voor een juiste fit en nazorg</vt:lpstr>
      <vt:lpstr>Meer weten over IHW 2.0 of de MW©M?</vt:lpstr>
      <vt:lpstr>PowerPoint Presentation</vt:lpstr>
      <vt:lpstr>Samenwerking Functiecreatie</vt:lpstr>
      <vt:lpstr>www.werkinzicht.nl</vt:lpstr>
      <vt:lpstr>Regio Noord-Nederland</vt:lpstr>
      <vt:lpstr>PowerPoint Presentation</vt:lpstr>
      <vt:lpstr>Aandachtspunten in gesprek Kansen op waarde creatie</vt:lpstr>
      <vt:lpstr>Aandachtspunten in gesprek  Voorwaarden en belangrijke aspecten</vt:lpstr>
      <vt:lpstr>Voorbeeld businesscase zorgorganisatie</vt:lpstr>
      <vt:lpstr>Vervolgstappen</vt:lpstr>
      <vt:lpstr>Vervolgafspraken</vt:lpstr>
      <vt:lpstr>Aanpak analyse</vt:lpstr>
      <vt:lpstr>Uitkomsten uit analyse</vt:lpstr>
      <vt:lpstr>Scenario’s</vt:lpstr>
      <vt:lpstr>Reguliere functies</vt:lpstr>
      <vt:lpstr>Huiskamer-assistent </vt:lpstr>
      <vt:lpstr>Afdelingsassistent</vt:lpstr>
      <vt:lpstr>Medewerker bewonerstransport</vt:lpstr>
      <vt:lpstr>Opleiding woonhulp </vt:lpstr>
      <vt:lpstr>Opleiding woonhulp</vt:lpstr>
      <vt:lpstr>Andere overwegingen </vt:lpstr>
      <vt:lpstr>Subsidies</vt:lpstr>
      <vt:lpstr>Waardecreatie</vt:lpstr>
      <vt:lpstr>PowerPoint Presentation</vt:lpstr>
      <vt:lpstr>Meer weten over IHW 2.0 of de MW©M?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Meine Steenbakkers</dc:creator>
  <cp:lastModifiedBy>Ruitenbeek, Gemma van (PSYCHOLOGY)</cp:lastModifiedBy>
  <cp:revision>53</cp:revision>
  <dcterms:created xsi:type="dcterms:W3CDTF">2017-03-01T15:45:37Z</dcterms:created>
  <dcterms:modified xsi:type="dcterms:W3CDTF">2019-03-14T21:37:50Z</dcterms:modified>
</cp:coreProperties>
</file>